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7"/>
  </p:notesMasterIdLst>
  <p:sldIdLst>
    <p:sldId id="256" r:id="rId2"/>
    <p:sldId id="463" r:id="rId3"/>
    <p:sldId id="398" r:id="rId4"/>
    <p:sldId id="411" r:id="rId5"/>
    <p:sldId id="479" r:id="rId6"/>
    <p:sldId id="480" r:id="rId7"/>
    <p:sldId id="481" r:id="rId8"/>
    <p:sldId id="491" r:id="rId9"/>
    <p:sldId id="487" r:id="rId10"/>
    <p:sldId id="419" r:id="rId11"/>
    <p:sldId id="484" r:id="rId12"/>
    <p:sldId id="485" r:id="rId13"/>
    <p:sldId id="486" r:id="rId14"/>
    <p:sldId id="465" r:id="rId15"/>
    <p:sldId id="488" r:id="rId16"/>
    <p:sldId id="489" r:id="rId17"/>
    <p:sldId id="490" r:id="rId18"/>
    <p:sldId id="464" r:id="rId19"/>
    <p:sldId id="412" r:id="rId20"/>
    <p:sldId id="495" r:id="rId21"/>
    <p:sldId id="492" r:id="rId22"/>
    <p:sldId id="399" r:id="rId23"/>
    <p:sldId id="409" r:id="rId24"/>
    <p:sldId id="493" r:id="rId25"/>
    <p:sldId id="49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120" autoAdjust="0"/>
    <p:restoredTop sz="95326" autoAdjust="0"/>
  </p:normalViewPr>
  <p:slideViewPr>
    <p:cSldViewPr snapToGrid="0">
      <p:cViewPr varScale="1">
        <p:scale>
          <a:sx n="72" d="100"/>
          <a:sy n="72" d="100"/>
        </p:scale>
        <p:origin x="102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png>
</file>

<file path=ppt/media/image10.jpe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g>
</file>

<file path=ppt/media/image24.jpeg>
</file>

<file path=ppt/media/image25.jpeg>
</file>

<file path=ppt/media/image26.jpeg>
</file>

<file path=ppt/media/image27.tiff>
</file>

<file path=ppt/media/image28.tiff>
</file>

<file path=ppt/media/image29.tiff>
</file>

<file path=ppt/media/image3.jpeg>
</file>

<file path=ppt/media/image30.tiff>
</file>

<file path=ppt/media/image31.jpeg>
</file>

<file path=ppt/media/image32.jpg>
</file>

<file path=ppt/media/image33.jpg>
</file>

<file path=ppt/media/image34.jp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5/6/2021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dirty="0"/>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dirty="0"/>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73E87"/>
                </a:solidFill>
                <a:latin typeface="Calibri" panose="020F0502020204030204" pitchFamily="34" charset="0"/>
              </a:rPr>
              <a:t>The sole purpose of an R/3 system is to provide a suite of tightly integrated, large-scale business applications. R/3 comes prepackaged with the core business applications needed by most large corporations. These applications coexist in one homogenous environment. They are designed from the ground up to run using a single database and one (very large) set of tables.</a:t>
            </a:r>
          </a:p>
          <a:p>
            <a:pPr algn="l"/>
            <a:r>
              <a:rPr lang="en-US" sz="1800" b="0" i="0" u="none" strike="noStrike" baseline="0" dirty="0">
                <a:solidFill>
                  <a:srgbClr val="073E87"/>
                </a:solidFill>
                <a:latin typeface="Calibri" panose="020F0502020204030204" pitchFamily="34" charset="0"/>
              </a:rPr>
              <a:t>Presentation: </a:t>
            </a:r>
            <a:r>
              <a:rPr lang="en-US" sz="1800" b="0" i="0" u="none" strike="noStrike" baseline="0" dirty="0">
                <a:solidFill>
                  <a:srgbClr val="073E87"/>
                </a:solidFill>
                <a:latin typeface="Candara" panose="020E0502030303020204" pitchFamily="34" charset="0"/>
              </a:rPr>
              <a:t>It is usually installed on a user's workstation. When started, the presentation server displays the R/3 menus within a window. This window is commonly known as the SAPGUI, or the user interface (or simply, the interface). </a:t>
            </a:r>
            <a:endParaRPr lang="en-US" sz="1800" b="0" i="0" u="none" strike="noStrike" baseline="0" dirty="0">
              <a:solidFill>
                <a:srgbClr val="073E87"/>
              </a:solidFill>
              <a:latin typeface="Calibri" panose="020F0502020204030204" pitchFamily="34" charset="0"/>
            </a:endParaRPr>
          </a:p>
          <a:p>
            <a:pPr algn="l"/>
            <a:r>
              <a:rPr lang="en-US" sz="1800" b="0" i="0" u="none" strike="noStrike" baseline="0" dirty="0">
                <a:solidFill>
                  <a:srgbClr val="073E87"/>
                </a:solidFill>
                <a:latin typeface="Candara" panose="020E0502030303020204" pitchFamily="34" charset="0"/>
              </a:rPr>
              <a:t>Basis : </a:t>
            </a:r>
            <a:r>
              <a:rPr lang="en-US" sz="1800" b="0" i="1" u="none" strike="noStrike" baseline="0" dirty="0">
                <a:solidFill>
                  <a:srgbClr val="073E87"/>
                </a:solidFill>
                <a:latin typeface="Candara" panose="020E0502030303020204" pitchFamily="34" charset="0"/>
              </a:rPr>
              <a:t>Basis </a:t>
            </a:r>
            <a:r>
              <a:rPr lang="en-US" sz="1800" b="0" i="0" u="none" strike="noStrike" baseline="0" dirty="0">
                <a:solidFill>
                  <a:srgbClr val="073E87"/>
                </a:solidFill>
                <a:latin typeface="Candara" panose="020E0502030303020204" pitchFamily="34" charset="0"/>
              </a:rPr>
              <a:t>is like an operating system for R/3. It sits between the ABAP/4 code and the computer's operating system. SAP likes to call it </a:t>
            </a:r>
            <a:r>
              <a:rPr lang="en-US" sz="1800" b="0" i="1" u="none" strike="noStrike" baseline="0" dirty="0">
                <a:solidFill>
                  <a:srgbClr val="073E87"/>
                </a:solidFill>
                <a:latin typeface="Candara" panose="020E0502030303020204" pitchFamily="34" charset="0"/>
              </a:rPr>
              <a:t>middleware </a:t>
            </a:r>
            <a:r>
              <a:rPr lang="en-US" sz="1800" b="0" i="0" u="none" strike="noStrike" baseline="0" dirty="0">
                <a:solidFill>
                  <a:srgbClr val="073E87"/>
                </a:solidFill>
                <a:latin typeface="Candara" panose="020E0502030303020204" pitchFamily="34" charset="0"/>
              </a:rPr>
              <a:t>because it sits in the middle, between ABAP/4 and the operating system. ABAP/4 cannot run directly on an operating system. It requires a set of programs (collectively called Basis) to load, interpret, and buffer its input and output. Basis provides the runtime environment for ABAP/4 programs.</a:t>
            </a:r>
          </a:p>
          <a:p>
            <a:pPr algn="l"/>
            <a:r>
              <a:rPr lang="en-US" sz="1800" b="0" i="0" u="none" strike="noStrike" baseline="0" dirty="0">
                <a:solidFill>
                  <a:srgbClr val="073E87"/>
                </a:solidFill>
                <a:latin typeface="Candara" panose="020E0502030303020204" pitchFamily="34" charset="0"/>
              </a:rPr>
              <a:t>Database: The database server is a set of executables that accept database requests from the application server. These requests are passed on to the RDBMS (Relation Database Management System). The RDBMS sends the data back to the database server, which then passes the information back to the application server. The application server in turn passes that information to your ABAP/4 program. </a:t>
            </a:r>
            <a:endParaRPr lang="en-US" dirty="0"/>
          </a:p>
        </p:txBody>
      </p:sp>
      <p:sp>
        <p:nvSpPr>
          <p:cNvPr id="4" name="Slide Number Placeholder 3"/>
          <p:cNvSpPr>
            <a:spLocks noGrp="1"/>
          </p:cNvSpPr>
          <p:nvPr>
            <p:ph type="sldNum" sz="quarter" idx="5"/>
          </p:nvPr>
        </p:nvSpPr>
        <p:spPr/>
        <p:txBody>
          <a:bodyPr/>
          <a:lstStyle/>
          <a:p>
            <a:fld id="{7701775E-EDE2-4DE5-A02D-A8BD8C6F6AC0}" type="slidenum">
              <a:rPr lang="en-US" smtClean="0"/>
              <a:t>18</a:t>
            </a:fld>
            <a:endParaRPr lang="en-US" dirty="0"/>
          </a:p>
        </p:txBody>
      </p:sp>
    </p:spTree>
    <p:extLst>
      <p:ext uri="{BB962C8B-B14F-4D97-AF65-F5344CB8AC3E}">
        <p14:creationId xmlns:p14="http://schemas.microsoft.com/office/powerpoint/2010/main" val="1686971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73E87"/>
                </a:solidFill>
                <a:latin typeface="Calibri" panose="020F0502020204030204" pitchFamily="34" charset="0"/>
              </a:rPr>
              <a:t>The sole purpose of an R/3 system is to provide a suite of tightly integrated, large-scale business applications. R/3 comes prepackaged with the core business applications needed by most large corporations. These applications coexist in one homogenous environment. They are designed from the ground up to run using a single database and one (very large) set of tables.</a:t>
            </a:r>
          </a:p>
          <a:p>
            <a:pPr algn="l"/>
            <a:r>
              <a:rPr lang="en-US" sz="1800" b="0" i="0" u="none" strike="noStrike" baseline="0" dirty="0">
                <a:solidFill>
                  <a:srgbClr val="073E87"/>
                </a:solidFill>
                <a:latin typeface="Calibri" panose="020F0502020204030204" pitchFamily="34" charset="0"/>
              </a:rPr>
              <a:t>Presentation: </a:t>
            </a:r>
            <a:r>
              <a:rPr lang="en-US" sz="1800" b="0" i="0" u="none" strike="noStrike" baseline="0" dirty="0">
                <a:solidFill>
                  <a:srgbClr val="073E87"/>
                </a:solidFill>
                <a:latin typeface="Candara" panose="020E0502030303020204" pitchFamily="34" charset="0"/>
              </a:rPr>
              <a:t>It is usually installed on a user's workstation. When started, the presentation server displays the R/3 menus within a window. This window is commonly known as the SAPGUI, or the user interface (or simply, the interface). </a:t>
            </a:r>
            <a:endParaRPr lang="en-US" sz="1800" b="0" i="0" u="none" strike="noStrike" baseline="0" dirty="0">
              <a:solidFill>
                <a:srgbClr val="073E87"/>
              </a:solidFill>
              <a:latin typeface="Calibri" panose="020F0502020204030204" pitchFamily="34" charset="0"/>
            </a:endParaRPr>
          </a:p>
          <a:p>
            <a:pPr algn="l"/>
            <a:r>
              <a:rPr lang="en-US" sz="1800" b="0" i="0" u="none" strike="noStrike" baseline="0" dirty="0">
                <a:solidFill>
                  <a:srgbClr val="073E87"/>
                </a:solidFill>
                <a:latin typeface="Candara" panose="020E0502030303020204" pitchFamily="34" charset="0"/>
              </a:rPr>
              <a:t>Basis : </a:t>
            </a:r>
            <a:r>
              <a:rPr lang="en-US" sz="1800" b="0" i="1" u="none" strike="noStrike" baseline="0" dirty="0">
                <a:solidFill>
                  <a:srgbClr val="073E87"/>
                </a:solidFill>
                <a:latin typeface="Candara" panose="020E0502030303020204" pitchFamily="34" charset="0"/>
              </a:rPr>
              <a:t>Basis </a:t>
            </a:r>
            <a:r>
              <a:rPr lang="en-US" sz="1800" b="0" i="0" u="none" strike="noStrike" baseline="0" dirty="0">
                <a:solidFill>
                  <a:srgbClr val="073E87"/>
                </a:solidFill>
                <a:latin typeface="Candara" panose="020E0502030303020204" pitchFamily="34" charset="0"/>
              </a:rPr>
              <a:t>is like an operating system for R/3. It sits between the ABAP/4 code and the computer's operating system. SAP likes to call it </a:t>
            </a:r>
            <a:r>
              <a:rPr lang="en-US" sz="1800" b="0" i="1" u="none" strike="noStrike" baseline="0" dirty="0">
                <a:solidFill>
                  <a:srgbClr val="073E87"/>
                </a:solidFill>
                <a:latin typeface="Candara" panose="020E0502030303020204" pitchFamily="34" charset="0"/>
              </a:rPr>
              <a:t>middleware </a:t>
            </a:r>
            <a:r>
              <a:rPr lang="en-US" sz="1800" b="0" i="0" u="none" strike="noStrike" baseline="0" dirty="0">
                <a:solidFill>
                  <a:srgbClr val="073E87"/>
                </a:solidFill>
                <a:latin typeface="Candara" panose="020E0502030303020204" pitchFamily="34" charset="0"/>
              </a:rPr>
              <a:t>because it sits in the middle, between ABAP/4 and the operating system. ABAP/4 cannot run directly on an operating system. It requires a set of programs (collectively called Basis) to load, interpret, and buffer its input and output. Basis provides the runtime environment for ABAP/4 programs.</a:t>
            </a:r>
          </a:p>
          <a:p>
            <a:pPr algn="l"/>
            <a:r>
              <a:rPr lang="en-US" sz="1800" b="0" i="0" u="none" strike="noStrike" baseline="0" dirty="0">
                <a:solidFill>
                  <a:srgbClr val="073E87"/>
                </a:solidFill>
                <a:latin typeface="Candara" panose="020E0502030303020204" pitchFamily="34" charset="0"/>
              </a:rPr>
              <a:t>Database: The database server is a set of executables that accept database requests from the application server. These requests are passed on to the RDBMS (Relation Database Management System). The RDBMS sends the data back to the database server, which then passes the information back to the application server. The application server in turn passes that information to your ABAP/4 program. </a:t>
            </a:r>
            <a:endParaRPr lang="en-US" dirty="0"/>
          </a:p>
        </p:txBody>
      </p:sp>
      <p:sp>
        <p:nvSpPr>
          <p:cNvPr id="4" name="Slide Number Placeholder 3"/>
          <p:cNvSpPr>
            <a:spLocks noGrp="1"/>
          </p:cNvSpPr>
          <p:nvPr>
            <p:ph type="sldNum" sz="quarter" idx="5"/>
          </p:nvPr>
        </p:nvSpPr>
        <p:spPr/>
        <p:txBody>
          <a:bodyPr/>
          <a:lstStyle/>
          <a:p>
            <a:fld id="{7701775E-EDE2-4DE5-A02D-A8BD8C6F6AC0}" type="slidenum">
              <a:rPr lang="en-US" smtClean="0"/>
              <a:t>20</a:t>
            </a:fld>
            <a:endParaRPr lang="en-US" dirty="0"/>
          </a:p>
        </p:txBody>
      </p:sp>
    </p:spTree>
    <p:extLst>
      <p:ext uri="{BB962C8B-B14F-4D97-AF65-F5344CB8AC3E}">
        <p14:creationId xmlns:p14="http://schemas.microsoft.com/office/powerpoint/2010/main" val="20157213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21</a:t>
            </a:fld>
            <a:endParaRPr lang="en-US" dirty="0"/>
          </a:p>
        </p:txBody>
      </p:sp>
    </p:spTree>
    <p:extLst>
      <p:ext uri="{BB962C8B-B14F-4D97-AF65-F5344CB8AC3E}">
        <p14:creationId xmlns:p14="http://schemas.microsoft.com/office/powerpoint/2010/main" val="21404154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937937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5/6/2021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5/6/2021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5/6/2021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2431834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5/6/2021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5/6/2021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5/6/2021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5/6/2021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5/6/2021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5/6/2021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5/6/2021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5/6/2021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dirty="0"/>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5/6/2021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dirty="0"/>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hyperlink" Target="https://github.com/soyuztechnologies/Corporate_S4HANA_Training_Anubhav/blob/master/Day%207/CDS%20SAC%20Consume%20&amp;%20CDS%20Security.txt" TargetMode="Externa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3.jp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8" Type="http://schemas.openxmlformats.org/officeDocument/2006/relationships/image" Target="../media/image31.jpeg"/><Relationship Id="rId3" Type="http://schemas.openxmlformats.org/officeDocument/2006/relationships/image" Target="../media/image26.jpeg"/><Relationship Id="rId7" Type="http://schemas.openxmlformats.org/officeDocument/2006/relationships/image" Target="../media/image30.tiff"/><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29.tiff"/><Relationship Id="rId5" Type="http://schemas.openxmlformats.org/officeDocument/2006/relationships/image" Target="../media/image28.tiff"/><Relationship Id="rId10" Type="http://schemas.openxmlformats.org/officeDocument/2006/relationships/image" Target="../media/image2.png"/><Relationship Id="rId4" Type="http://schemas.openxmlformats.org/officeDocument/2006/relationships/image" Target="../media/image27.tiff"/><Relationship Id="rId9" Type="http://schemas.openxmlformats.org/officeDocument/2006/relationships/hyperlink" Target="https://anubhavtrainings.com/"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32.jpg"/><Relationship Id="rId7" Type="http://schemas.openxmlformats.org/officeDocument/2006/relationships/image" Target="../media/image34.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33.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122712" y="154049"/>
            <a:ext cx="10205643" cy="1754326"/>
          </a:xfrm>
          <a:prstGeom prst="rect">
            <a:avLst/>
          </a:prstGeom>
          <a:noFill/>
        </p:spPr>
        <p:txBody>
          <a:bodyPr wrap="square" rtlCol="0">
            <a:spAutoFit/>
          </a:bodyPr>
          <a:lstStyle/>
          <a:p>
            <a:r>
              <a:rPr lang="en-US" sz="5400" b="1" cap="all" spc="-150" dirty="0" smtClean="0">
                <a:solidFill>
                  <a:schemeClr val="accent3"/>
                </a:solidFill>
              </a:rPr>
              <a:t>Sap ABAP on Hana  &amp;</a:t>
            </a:r>
          </a:p>
          <a:p>
            <a:r>
              <a:rPr lang="en-US" sz="5400" b="1" cap="all" spc="-150" dirty="0" smtClean="0">
                <a:solidFill>
                  <a:schemeClr val="accent3"/>
                </a:solidFill>
              </a:rPr>
              <a:t>s/4hana trainings</a:t>
            </a:r>
            <a:endParaRPr lang="en-US" sz="5400" b="1" cap="all" spc="-150" dirty="0">
              <a:solidFill>
                <a:schemeClr val="accent3"/>
              </a:solidFill>
            </a:endParaRPr>
          </a:p>
        </p:txBody>
      </p:sp>
      <p:sp>
        <p:nvSpPr>
          <p:cNvPr id="5" name="TextBox 4"/>
          <p:cNvSpPr txBox="1"/>
          <p:nvPr/>
        </p:nvSpPr>
        <p:spPr>
          <a:xfrm>
            <a:off x="187367" y="2062424"/>
            <a:ext cx="6629399" cy="646331"/>
          </a:xfrm>
          <a:prstGeom prst="rect">
            <a:avLst/>
          </a:prstGeom>
          <a:noFill/>
        </p:spPr>
        <p:txBody>
          <a:bodyPr wrap="square" rtlCol="0">
            <a:spAutoFit/>
          </a:bodyPr>
          <a:lstStyle/>
          <a:p>
            <a:r>
              <a:rPr lang="en-US" sz="3600" spc="-150" dirty="0">
                <a:solidFill>
                  <a:schemeClr val="bg1"/>
                </a:solidFill>
              </a:rPr>
              <a:t>Anubhav Oberoy</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p:cNvSpPr txBox="1"/>
          <p:nvPr/>
        </p:nvSpPr>
        <p:spPr>
          <a:xfrm>
            <a:off x="167491" y="3579798"/>
            <a:ext cx="6629399" cy="830997"/>
          </a:xfrm>
          <a:prstGeom prst="rect">
            <a:avLst/>
          </a:prstGeom>
          <a:noFill/>
        </p:spPr>
        <p:txBody>
          <a:bodyPr wrap="square" rtlCol="0">
            <a:spAutoFit/>
          </a:bodyPr>
          <a:lstStyle/>
          <a:p>
            <a:r>
              <a:rPr lang="en-US" sz="4800" spc="-150" dirty="0" smtClean="0">
                <a:solidFill>
                  <a:schemeClr val="bg1"/>
                </a:solidFill>
                <a:latin typeface="Cooper Black" panose="0208090404030B020404" pitchFamily="18" charset="0"/>
              </a:rPr>
              <a:t>Day – 7</a:t>
            </a:r>
            <a:endParaRPr lang="en-US" sz="4800" spc="-150" dirty="0">
              <a:solidFill>
                <a:schemeClr val="bg1"/>
              </a:solidFill>
              <a:latin typeface="Cooper Black" panose="0208090404030B020404" pitchFamily="18" charset="0"/>
            </a:endParaRPr>
          </a:p>
        </p:txBody>
      </p:sp>
    </p:spTree>
    <p:extLst>
      <p:ext uri="{BB962C8B-B14F-4D97-AF65-F5344CB8AC3E}">
        <p14:creationId xmlns:p14="http://schemas.microsoft.com/office/powerpoint/2010/main" val="69812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5121565" y="2468537"/>
            <a:ext cx="3999345"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000" b="1" dirty="0"/>
              <a:t>Break</a:t>
            </a:r>
            <a:endParaRPr lang="en-US" b="1" dirty="0"/>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026" name="Picture 2" descr="Coffee break line icon clock and cup Royalty Free Vector">
            <a:extLst>
              <a:ext uri="{FF2B5EF4-FFF2-40B4-BE49-F238E27FC236}">
                <a16:creationId xmlns:a16="http://schemas.microsoft.com/office/drawing/2014/main" xmlns="" id="{ECB33168-3F45-4992-99CB-0ADDAF54E894}"/>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4176" b="11918"/>
          <a:stretch/>
        </p:blipFill>
        <p:spPr bwMode="auto">
          <a:xfrm>
            <a:off x="2634730" y="1969714"/>
            <a:ext cx="2436034" cy="22074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Tree>
    <p:extLst>
      <p:ext uri="{BB962C8B-B14F-4D97-AF65-F5344CB8AC3E}">
        <p14:creationId xmlns:p14="http://schemas.microsoft.com/office/powerpoint/2010/main" val="35796907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smtClean="0">
                <a:latin typeface="Cooper Black" panose="0208090404030B020404" pitchFamily="18" charset="0"/>
              </a:rPr>
              <a:t>Embedded Analytics</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Rectangle 4"/>
          <p:cNvSpPr/>
          <p:nvPr/>
        </p:nvSpPr>
        <p:spPr>
          <a:xfrm>
            <a:off x="261765" y="1007310"/>
            <a:ext cx="11345016" cy="923330"/>
          </a:xfrm>
          <a:prstGeom prst="rect">
            <a:avLst/>
          </a:prstGeom>
        </p:spPr>
        <p:txBody>
          <a:bodyPr wrap="square">
            <a:spAutoFit/>
          </a:bodyPr>
          <a:lstStyle/>
          <a:p>
            <a:r>
              <a:rPr lang="en-US" dirty="0">
                <a:solidFill>
                  <a:srgbClr val="202124"/>
                </a:solidFill>
                <a:latin typeface="arial" panose="020B0604020202020204" pitchFamily="34" charset="0"/>
              </a:rPr>
              <a:t>The </a:t>
            </a:r>
            <a:r>
              <a:rPr lang="en-US" b="1" dirty="0">
                <a:solidFill>
                  <a:srgbClr val="202124"/>
                </a:solidFill>
                <a:latin typeface="arial" panose="020B0604020202020204" pitchFamily="34" charset="0"/>
              </a:rPr>
              <a:t>embedded analytics</a:t>
            </a:r>
            <a:r>
              <a:rPr lang="en-US" dirty="0">
                <a:solidFill>
                  <a:srgbClr val="202124"/>
                </a:solidFill>
                <a:latin typeface="arial" panose="020B0604020202020204" pitchFamily="34" charset="0"/>
              </a:rPr>
              <a:t> in SAP </a:t>
            </a:r>
            <a:r>
              <a:rPr lang="en-US" b="1" dirty="0">
                <a:solidFill>
                  <a:srgbClr val="202124"/>
                </a:solidFill>
                <a:latin typeface="arial" panose="020B0604020202020204" pitchFamily="34" charset="0"/>
              </a:rPr>
              <a:t>S</a:t>
            </a:r>
            <a:r>
              <a:rPr lang="en-US" dirty="0">
                <a:solidFill>
                  <a:srgbClr val="202124"/>
                </a:solidFill>
                <a:latin typeface="arial" panose="020B0604020202020204" pitchFamily="34" charset="0"/>
              </a:rPr>
              <a:t>/</a:t>
            </a:r>
            <a:r>
              <a:rPr lang="en-US" b="1" dirty="0">
                <a:solidFill>
                  <a:srgbClr val="202124"/>
                </a:solidFill>
                <a:latin typeface="arial" panose="020B0604020202020204" pitchFamily="34" charset="0"/>
              </a:rPr>
              <a:t>4HANA</a:t>
            </a:r>
            <a:r>
              <a:rPr lang="en-US" dirty="0">
                <a:solidFill>
                  <a:srgbClr val="202124"/>
                </a:solidFill>
                <a:latin typeface="arial" panose="020B0604020202020204" pitchFamily="34" charset="0"/>
              </a:rPr>
              <a:t> provide real-time insights into transactional data. ... With predefined content – visualized in Fiori – the solution offers a kick-start in operational reporting, without the direct need for a separate reporting platform.</a:t>
            </a:r>
            <a:endParaRPr lang="en-US" dirty="0"/>
          </a:p>
        </p:txBody>
      </p:sp>
      <p:pic>
        <p:nvPicPr>
          <p:cNvPr id="1026" name="Picture 2" descr="https://blogs.sap.com/wp-content/uploads/2016/05/component_view_96286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8849" y="1988525"/>
            <a:ext cx="8002116" cy="4473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87082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smtClean="0">
                <a:latin typeface="Cooper Black" panose="0208090404030B020404" pitchFamily="18" charset="0"/>
              </a:rPr>
              <a:t>Query Browser </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Rectangle 4"/>
          <p:cNvSpPr/>
          <p:nvPr/>
        </p:nvSpPr>
        <p:spPr>
          <a:xfrm>
            <a:off x="344558" y="1067596"/>
            <a:ext cx="11264348" cy="923330"/>
          </a:xfrm>
          <a:prstGeom prst="rect">
            <a:avLst/>
          </a:prstGeom>
        </p:spPr>
        <p:txBody>
          <a:bodyPr wrap="square">
            <a:spAutoFit/>
          </a:bodyPr>
          <a:lstStyle/>
          <a:p>
            <a:r>
              <a:rPr lang="en-US" dirty="0">
                <a:solidFill>
                  <a:srgbClr val="202124"/>
                </a:solidFill>
                <a:latin typeface="arial" panose="020B0604020202020204" pitchFamily="34" charset="0"/>
              </a:rPr>
              <a:t>The </a:t>
            </a:r>
            <a:r>
              <a:rPr lang="en-US" b="1" dirty="0">
                <a:solidFill>
                  <a:srgbClr val="202124"/>
                </a:solidFill>
                <a:latin typeface="arial" panose="020B0604020202020204" pitchFamily="34" charset="0"/>
              </a:rPr>
              <a:t>Query Browser</a:t>
            </a:r>
            <a:r>
              <a:rPr lang="en-US" dirty="0">
                <a:solidFill>
                  <a:srgbClr val="202124"/>
                </a:solidFill>
                <a:latin typeface="arial" panose="020B0604020202020204" pitchFamily="34" charset="0"/>
              </a:rPr>
              <a:t> is an SAP </a:t>
            </a:r>
            <a:r>
              <a:rPr lang="en-US" b="1" dirty="0">
                <a:solidFill>
                  <a:srgbClr val="202124"/>
                </a:solidFill>
                <a:latin typeface="arial" panose="020B0604020202020204" pitchFamily="34" charset="0"/>
              </a:rPr>
              <a:t>fiori</a:t>
            </a:r>
            <a:r>
              <a:rPr lang="en-US" dirty="0">
                <a:solidFill>
                  <a:srgbClr val="202124"/>
                </a:solidFill>
                <a:latin typeface="arial" panose="020B0604020202020204" pitchFamily="34" charset="0"/>
              </a:rPr>
              <a:t> application which allows end-user to search for an analytical </a:t>
            </a:r>
            <a:r>
              <a:rPr lang="en-US" b="1" dirty="0">
                <a:solidFill>
                  <a:srgbClr val="202124"/>
                </a:solidFill>
                <a:latin typeface="arial" panose="020B0604020202020204" pitchFamily="34" charset="0"/>
              </a:rPr>
              <a:t>query</a:t>
            </a:r>
            <a:r>
              <a:rPr lang="en-US" dirty="0">
                <a:solidFill>
                  <a:srgbClr val="202124"/>
                </a:solidFill>
                <a:latin typeface="arial" panose="020B0604020202020204" pitchFamily="34" charset="0"/>
              </a:rPr>
              <a:t> and perform ad-hoc reporting on it. The </a:t>
            </a:r>
            <a:r>
              <a:rPr lang="en-US" b="1" dirty="0">
                <a:solidFill>
                  <a:srgbClr val="202124"/>
                </a:solidFill>
                <a:latin typeface="arial" panose="020B0604020202020204" pitchFamily="34" charset="0"/>
              </a:rPr>
              <a:t>Query Browser</a:t>
            </a:r>
            <a:r>
              <a:rPr lang="en-US" dirty="0">
                <a:solidFill>
                  <a:srgbClr val="202124"/>
                </a:solidFill>
                <a:latin typeface="arial" panose="020B0604020202020204" pitchFamily="34" charset="0"/>
              </a:rPr>
              <a:t> is available as a tile in SAP </a:t>
            </a:r>
            <a:r>
              <a:rPr lang="en-US" b="1" dirty="0">
                <a:solidFill>
                  <a:srgbClr val="202124"/>
                </a:solidFill>
                <a:latin typeface="arial" panose="020B0604020202020204" pitchFamily="34" charset="0"/>
              </a:rPr>
              <a:t>Fiori</a:t>
            </a:r>
            <a:r>
              <a:rPr lang="en-US" dirty="0">
                <a:solidFill>
                  <a:srgbClr val="202124"/>
                </a:solidFill>
                <a:latin typeface="arial" panose="020B0604020202020204" pitchFamily="34" charset="0"/>
              </a:rPr>
              <a:t> Launchpad. It displays all the SAP standard analytical </a:t>
            </a:r>
            <a:r>
              <a:rPr lang="en-US" b="1" dirty="0">
                <a:solidFill>
                  <a:srgbClr val="202124"/>
                </a:solidFill>
                <a:latin typeface="arial" panose="020B0604020202020204" pitchFamily="34" charset="0"/>
              </a:rPr>
              <a:t>queries</a:t>
            </a:r>
            <a:r>
              <a:rPr lang="en-US" dirty="0">
                <a:solidFill>
                  <a:srgbClr val="202124"/>
                </a:solidFill>
                <a:latin typeface="arial" panose="020B0604020202020204" pitchFamily="34" charset="0"/>
              </a:rPr>
              <a:t> and custom analytical </a:t>
            </a:r>
            <a:r>
              <a:rPr lang="en-US" b="1" dirty="0">
                <a:solidFill>
                  <a:srgbClr val="202124"/>
                </a:solidFill>
                <a:latin typeface="arial" panose="020B0604020202020204" pitchFamily="34" charset="0"/>
              </a:rPr>
              <a:t>queries</a:t>
            </a:r>
            <a:r>
              <a:rPr lang="en-US" dirty="0">
                <a:solidFill>
                  <a:srgbClr val="202124"/>
                </a:solidFill>
                <a:latin typeface="arial" panose="020B0604020202020204" pitchFamily="34" charset="0"/>
              </a:rPr>
              <a:t> to which the user has access.</a:t>
            </a:r>
            <a:endParaRPr lang="en-US" dirty="0"/>
          </a:p>
        </p:txBody>
      </p:sp>
      <p:pic>
        <p:nvPicPr>
          <p:cNvPr id="2050" name="Picture 2" descr="Query Browser in S/4 HANA Analytic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770" y="2351578"/>
            <a:ext cx="8231124" cy="4023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53563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smtClean="0">
                <a:latin typeface="Cooper Black" panose="0208090404030B020404" pitchFamily="18" charset="0"/>
              </a:rPr>
              <a:t>Analytic List Page</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Rectangle 4"/>
          <p:cNvSpPr/>
          <p:nvPr/>
        </p:nvSpPr>
        <p:spPr>
          <a:xfrm>
            <a:off x="261764" y="934028"/>
            <a:ext cx="11519419" cy="1477328"/>
          </a:xfrm>
          <a:prstGeom prst="rect">
            <a:avLst/>
          </a:prstGeom>
        </p:spPr>
        <p:txBody>
          <a:bodyPr wrap="square">
            <a:spAutoFit/>
          </a:bodyPr>
          <a:lstStyle/>
          <a:p>
            <a:r>
              <a:rPr lang="en-US" dirty="0">
                <a:latin typeface="Benton Sans"/>
              </a:rPr>
              <a:t>Analytical List Page (ALP) is an SAP Fiori elements application for detailed analytics</a:t>
            </a:r>
            <a:r>
              <a:rPr lang="en-US" dirty="0" smtClean="0">
                <a:latin typeface="Benton Sans"/>
              </a:rPr>
              <a:t>.</a:t>
            </a:r>
          </a:p>
          <a:p>
            <a:endParaRPr lang="en-US" dirty="0">
              <a:latin typeface="Benton Sans"/>
            </a:endParaRPr>
          </a:p>
          <a:p>
            <a:r>
              <a:rPr lang="en-US" dirty="0">
                <a:latin typeface="Benton Sans"/>
              </a:rPr>
              <a:t>ALP lets you analyze data from different perspectives, investigate a root cause, and to act on transactional content. You can identify relevant areas within data sets or significant single instances using data visualization and business intelligence. All this can be done seamlessly within one page.</a:t>
            </a:r>
            <a:endParaRPr lang="en-US" b="0" i="0" dirty="0">
              <a:effectLst/>
              <a:latin typeface="Benton Sans"/>
            </a:endParaRPr>
          </a:p>
        </p:txBody>
      </p:sp>
      <p:pic>
        <p:nvPicPr>
          <p:cNvPr id="5122" name="Picture 2" descr="Analytical List Page (SAP Fiori Element) | SAP Fiori Design Guidelin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44055" y="2413792"/>
            <a:ext cx="7846476" cy="4361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149927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sz="3600" dirty="0" smtClean="0">
                <a:latin typeface="Cooper Black" panose="0208090404030B020404" pitchFamily="18" charset="0"/>
              </a:rPr>
              <a:t>Overview Page ( OVP )</a:t>
            </a:r>
            <a:endParaRPr lang="en-US" sz="3600" b="0" i="0" dirty="0">
              <a:effectLst/>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Rectangle 2"/>
          <p:cNvSpPr/>
          <p:nvPr/>
        </p:nvSpPr>
        <p:spPr>
          <a:xfrm>
            <a:off x="381033" y="948329"/>
            <a:ext cx="10962826" cy="923330"/>
          </a:xfrm>
          <a:prstGeom prst="rect">
            <a:avLst/>
          </a:prstGeom>
        </p:spPr>
        <p:txBody>
          <a:bodyPr wrap="square">
            <a:spAutoFit/>
          </a:bodyPr>
          <a:lstStyle/>
          <a:p>
            <a:r>
              <a:rPr lang="en-US" dirty="0">
                <a:solidFill>
                  <a:srgbClr val="202124"/>
                </a:solidFill>
                <a:latin typeface="arial" panose="020B0604020202020204" pitchFamily="34" charset="0"/>
              </a:rPr>
              <a:t>The </a:t>
            </a:r>
            <a:r>
              <a:rPr lang="en-US" b="1" dirty="0">
                <a:solidFill>
                  <a:srgbClr val="202124"/>
                </a:solidFill>
                <a:latin typeface="arial" panose="020B0604020202020204" pitchFamily="34" charset="0"/>
              </a:rPr>
              <a:t>overview page</a:t>
            </a:r>
            <a:r>
              <a:rPr lang="en-US" dirty="0">
                <a:solidFill>
                  <a:srgbClr val="202124"/>
                </a:solidFill>
                <a:latin typeface="arial" panose="020B0604020202020204" pitchFamily="34" charset="0"/>
              </a:rPr>
              <a:t> (OVP) is a data-driven SAP Fiori app type and floorplan that provides all the information a user needs in a single </a:t>
            </a:r>
            <a:r>
              <a:rPr lang="en-US" b="1" dirty="0">
                <a:solidFill>
                  <a:srgbClr val="202124"/>
                </a:solidFill>
                <a:latin typeface="arial" panose="020B0604020202020204" pitchFamily="34" charset="0"/>
              </a:rPr>
              <a:t>page</a:t>
            </a:r>
            <a:r>
              <a:rPr lang="en-US" dirty="0">
                <a:solidFill>
                  <a:srgbClr val="202124"/>
                </a:solidFill>
                <a:latin typeface="arial" panose="020B0604020202020204" pitchFamily="34" charset="0"/>
              </a:rPr>
              <a:t>, based on the user's specific domain or role. It allows the user to focus on the most important tasks, and view, filter, and react to information quickly</a:t>
            </a:r>
            <a:endParaRPr lang="en-US" dirty="0"/>
          </a:p>
        </p:txBody>
      </p:sp>
      <p:pic>
        <p:nvPicPr>
          <p:cNvPr id="4098" name="Picture 2" descr="Overview p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953" y="2113747"/>
            <a:ext cx="6810375" cy="433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548736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sz="3600" dirty="0" smtClean="0">
                <a:latin typeface="Cooper Black" panose="0208090404030B020404" pitchFamily="18" charset="0"/>
              </a:rPr>
              <a:t>CDS Data Control Language ( DCL )</a:t>
            </a:r>
            <a:endParaRPr lang="en-US" sz="3600" b="0" i="0" dirty="0">
              <a:effectLst/>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Rechteck 29"/>
          <p:cNvSpPr/>
          <p:nvPr/>
        </p:nvSpPr>
        <p:spPr>
          <a:xfrm>
            <a:off x="5648215" y="1487940"/>
            <a:ext cx="2853751" cy="4738188"/>
          </a:xfrm>
          <a:prstGeom prst="rect">
            <a:avLst/>
          </a:prstGeom>
          <a:noFill/>
          <a:ln w="19050" cmpd="sng">
            <a:solidFill>
              <a:schemeClr val="tx1">
                <a:lumMod val="50000"/>
                <a:lumOff val="50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horz" lIns="85710" tIns="85710" rIns="85710" bIns="171421" rtlCol="0" anchor="t"/>
          <a:lstStyle/>
          <a:p>
            <a:pPr algn="ctr"/>
            <a:r>
              <a:rPr lang="en-US" sz="1400" dirty="0">
                <a:solidFill>
                  <a:schemeClr val="tx1">
                    <a:lumMod val="65000"/>
                    <a:lumOff val="35000"/>
                  </a:schemeClr>
                </a:solidFill>
              </a:rPr>
              <a:t>Classical approach</a:t>
            </a:r>
          </a:p>
        </p:txBody>
      </p:sp>
      <p:sp>
        <p:nvSpPr>
          <p:cNvPr id="9" name="Rechteck 29"/>
          <p:cNvSpPr/>
          <p:nvPr/>
        </p:nvSpPr>
        <p:spPr>
          <a:xfrm>
            <a:off x="9004034" y="1487946"/>
            <a:ext cx="2853751" cy="4738188"/>
          </a:xfrm>
          <a:prstGeom prst="rect">
            <a:avLst/>
          </a:prstGeom>
          <a:noFill/>
          <a:ln w="19050" cmpd="sng">
            <a:solidFill>
              <a:schemeClr val="tx1">
                <a:lumMod val="50000"/>
                <a:lumOff val="50000"/>
              </a:schemeClr>
            </a:solidFill>
            <a:prstDash val="solid"/>
          </a:ln>
          <a:effectLst/>
        </p:spPr>
        <p:style>
          <a:lnRef idx="1">
            <a:schemeClr val="accent1"/>
          </a:lnRef>
          <a:fillRef idx="3">
            <a:schemeClr val="accent1"/>
          </a:fillRef>
          <a:effectRef idx="2">
            <a:schemeClr val="accent1"/>
          </a:effectRef>
          <a:fontRef idx="minor">
            <a:schemeClr val="lt1"/>
          </a:fontRef>
        </p:style>
        <p:txBody>
          <a:bodyPr vert="horz" lIns="85710" tIns="85710" rIns="85710" bIns="171421" rtlCol="0" anchor="t"/>
          <a:lstStyle/>
          <a:p>
            <a:pPr algn="ctr"/>
            <a:r>
              <a:rPr lang="en-US" sz="1400" dirty="0">
                <a:solidFill>
                  <a:schemeClr val="tx1">
                    <a:lumMod val="65000"/>
                    <a:lumOff val="35000"/>
                  </a:schemeClr>
                </a:solidFill>
              </a:rPr>
              <a:t>DCL approach</a:t>
            </a:r>
          </a:p>
        </p:txBody>
      </p:sp>
      <p:sp>
        <p:nvSpPr>
          <p:cNvPr id="10" name="Rounded Rectangle 9"/>
          <p:cNvSpPr/>
          <p:nvPr/>
        </p:nvSpPr>
        <p:spPr bwMode="gray">
          <a:xfrm>
            <a:off x="5743906" y="2096788"/>
            <a:ext cx="836714" cy="581052"/>
          </a:xfrm>
          <a:prstGeom prst="roundRect">
            <a:avLst/>
          </a:prstGeom>
          <a:ln>
            <a:headEnd/>
            <a:tailEnd/>
          </a:ln>
        </p:spPr>
        <p:style>
          <a:lnRef idx="2">
            <a:schemeClr val="accent3"/>
          </a:lnRef>
          <a:fillRef idx="1">
            <a:schemeClr val="lt1"/>
          </a:fillRef>
          <a:effectRef idx="0">
            <a:schemeClr val="accent3"/>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200" kern="0" dirty="0">
                <a:ea typeface="Arial Unicode MS" pitchFamily="34" charset="-128"/>
                <a:cs typeface="Arial Unicode MS" pitchFamily="34" charset="-128"/>
              </a:rPr>
              <a:t>PFCG</a:t>
            </a:r>
          </a:p>
        </p:txBody>
      </p:sp>
      <p:sp>
        <p:nvSpPr>
          <p:cNvPr id="11" name="Rectangle 10"/>
          <p:cNvSpPr/>
          <p:nvPr/>
        </p:nvSpPr>
        <p:spPr bwMode="gray">
          <a:xfrm>
            <a:off x="6789798" y="4444240"/>
            <a:ext cx="1504348" cy="816249"/>
          </a:xfrm>
          <a:prstGeom prst="rect">
            <a:avLst/>
          </a:prstGeom>
          <a:ln>
            <a:headEnd/>
            <a:tailEnd/>
          </a:ln>
        </p:spPr>
        <p:style>
          <a:lnRef idx="2">
            <a:schemeClr val="accent6"/>
          </a:lnRef>
          <a:fillRef idx="1">
            <a:schemeClr val="lt1"/>
          </a:fillRef>
          <a:effectRef idx="0">
            <a:schemeClr val="accent6"/>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en-US" sz="1600" kern="0" dirty="0">
                <a:ea typeface="Arial Unicode MS" pitchFamily="34" charset="-128"/>
              </a:rPr>
              <a:t>ABAP Authorization Check</a:t>
            </a:r>
          </a:p>
        </p:txBody>
      </p:sp>
      <p:sp>
        <p:nvSpPr>
          <p:cNvPr id="12" name="Rectangle 11"/>
          <p:cNvSpPr/>
          <p:nvPr/>
        </p:nvSpPr>
        <p:spPr bwMode="gray">
          <a:xfrm>
            <a:off x="6789798" y="5382958"/>
            <a:ext cx="1495241" cy="662400"/>
          </a:xfrm>
          <a:prstGeom prst="rect">
            <a:avLst/>
          </a:prstGeom>
          <a:ln>
            <a:headEnd/>
            <a:tailEnd/>
          </a:ln>
        </p:spPr>
        <p:style>
          <a:lnRef idx="2">
            <a:schemeClr val="accent5"/>
          </a:lnRef>
          <a:fillRef idx="1">
            <a:schemeClr val="lt1"/>
          </a:fillRef>
          <a:effectRef idx="0">
            <a:schemeClr val="accent5"/>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&lt;Code&gt;</a:t>
            </a:r>
          </a:p>
        </p:txBody>
      </p:sp>
      <p:cxnSp>
        <p:nvCxnSpPr>
          <p:cNvPr id="13" name="Straight Connector 12"/>
          <p:cNvCxnSpPr>
            <a:endCxn id="16" idx="0"/>
          </p:cNvCxnSpPr>
          <p:nvPr/>
        </p:nvCxnSpPr>
        <p:spPr>
          <a:xfrm>
            <a:off x="7537418" y="3404154"/>
            <a:ext cx="2" cy="27697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cxnSpLocks/>
            <a:endCxn id="11" idx="0"/>
          </p:cNvCxnSpPr>
          <p:nvPr/>
        </p:nvCxnSpPr>
        <p:spPr>
          <a:xfrm>
            <a:off x="7537418" y="4192448"/>
            <a:ext cx="4554" cy="25179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Elbow Connector 14"/>
          <p:cNvCxnSpPr>
            <a:cxnSpLocks/>
            <a:stCxn id="10" idx="2"/>
            <a:endCxn id="11" idx="1"/>
          </p:cNvCxnSpPr>
          <p:nvPr/>
        </p:nvCxnSpPr>
        <p:spPr>
          <a:xfrm rot="16200000" flipH="1">
            <a:off x="5388768" y="3451334"/>
            <a:ext cx="2174525" cy="627535"/>
          </a:xfrm>
          <a:prstGeom prst="bentConnector2">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bwMode="gray">
          <a:xfrm>
            <a:off x="6789799" y="3681125"/>
            <a:ext cx="1495241" cy="503575"/>
          </a:xfrm>
          <a:prstGeom prst="rect">
            <a:avLst/>
          </a:prstGeom>
          <a:ln>
            <a:headEnd/>
            <a:tailEnd/>
          </a:ln>
        </p:spPr>
        <p:style>
          <a:lnRef idx="2">
            <a:schemeClr val="accent6"/>
          </a:lnRef>
          <a:fillRef idx="1">
            <a:schemeClr val="lt1"/>
          </a:fillRef>
          <a:effectRef idx="0">
            <a:schemeClr val="accent6"/>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SQL</a:t>
            </a:r>
          </a:p>
        </p:txBody>
      </p:sp>
      <p:cxnSp>
        <p:nvCxnSpPr>
          <p:cNvPr id="17" name="Straight Connector 16"/>
          <p:cNvCxnSpPr>
            <a:cxnSpLocks/>
            <a:stCxn id="11" idx="2"/>
          </p:cNvCxnSpPr>
          <p:nvPr/>
        </p:nvCxnSpPr>
        <p:spPr>
          <a:xfrm flipH="1">
            <a:off x="7537420" y="5260489"/>
            <a:ext cx="4552" cy="10568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Rounded Rectangle 17"/>
          <p:cNvSpPr/>
          <p:nvPr/>
        </p:nvSpPr>
        <p:spPr bwMode="gray">
          <a:xfrm>
            <a:off x="9099725" y="2096794"/>
            <a:ext cx="836714" cy="581052"/>
          </a:xfrm>
          <a:prstGeom prst="roundRect">
            <a:avLst/>
          </a:prstGeom>
          <a:ln>
            <a:headEnd/>
            <a:tailEnd/>
          </a:ln>
        </p:spPr>
        <p:style>
          <a:lnRef idx="2">
            <a:schemeClr val="accent3"/>
          </a:lnRef>
          <a:fillRef idx="1">
            <a:schemeClr val="lt1"/>
          </a:fillRef>
          <a:effectRef idx="0">
            <a:schemeClr val="accent3"/>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200" kern="0" dirty="0">
                <a:ea typeface="Arial Unicode MS" pitchFamily="34" charset="-128"/>
                <a:cs typeface="Arial Unicode MS" pitchFamily="34" charset="-128"/>
              </a:rPr>
              <a:t>PFCG</a:t>
            </a:r>
          </a:p>
        </p:txBody>
      </p:sp>
      <p:sp>
        <p:nvSpPr>
          <p:cNvPr id="19" name="Rectangle 18"/>
          <p:cNvSpPr/>
          <p:nvPr/>
        </p:nvSpPr>
        <p:spPr bwMode="gray">
          <a:xfrm>
            <a:off x="10145617" y="2096793"/>
            <a:ext cx="1495241" cy="1324798"/>
          </a:xfrm>
          <a:prstGeom prst="rect">
            <a:avLst/>
          </a:prstGeom>
          <a:ln>
            <a:headEnd/>
            <a:tailEnd/>
          </a:ln>
        </p:spPr>
        <p:style>
          <a:lnRef idx="2">
            <a:schemeClr val="accent5"/>
          </a:lnRef>
          <a:fillRef idx="1">
            <a:schemeClr val="lt1"/>
          </a:fillRef>
          <a:effectRef idx="0">
            <a:schemeClr val="accent5"/>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&lt;Code&gt;</a:t>
            </a:r>
          </a:p>
        </p:txBody>
      </p:sp>
      <p:sp>
        <p:nvSpPr>
          <p:cNvPr id="20" name="Rectangle 19"/>
          <p:cNvSpPr/>
          <p:nvPr/>
        </p:nvSpPr>
        <p:spPr bwMode="gray">
          <a:xfrm>
            <a:off x="10145617" y="5382963"/>
            <a:ext cx="1495241" cy="662400"/>
          </a:xfrm>
          <a:prstGeom prst="rect">
            <a:avLst/>
          </a:prstGeom>
          <a:ln>
            <a:headEnd/>
            <a:tailEnd/>
          </a:ln>
        </p:spPr>
        <p:style>
          <a:lnRef idx="2">
            <a:schemeClr val="accent5"/>
          </a:lnRef>
          <a:fillRef idx="1">
            <a:schemeClr val="lt1"/>
          </a:fillRef>
          <a:effectRef idx="0">
            <a:schemeClr val="accent5"/>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&lt;Code&gt;</a:t>
            </a:r>
          </a:p>
        </p:txBody>
      </p:sp>
      <p:cxnSp>
        <p:nvCxnSpPr>
          <p:cNvPr id="21" name="Straight Connector 20"/>
          <p:cNvCxnSpPr>
            <a:stCxn id="19" idx="2"/>
            <a:endCxn id="23" idx="0"/>
          </p:cNvCxnSpPr>
          <p:nvPr/>
        </p:nvCxnSpPr>
        <p:spPr>
          <a:xfrm flipH="1">
            <a:off x="10893237" y="3421591"/>
            <a:ext cx="1" cy="39899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18" idx="2"/>
          </p:cNvCxnSpPr>
          <p:nvPr/>
        </p:nvCxnSpPr>
        <p:spPr>
          <a:xfrm rot="16200000" flipH="1">
            <a:off x="9134589" y="3061340"/>
            <a:ext cx="1394524" cy="627535"/>
          </a:xfrm>
          <a:prstGeom prst="bentConnector2">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bwMode="gray">
          <a:xfrm>
            <a:off x="10145616" y="3820584"/>
            <a:ext cx="1495241" cy="503575"/>
          </a:xfrm>
          <a:prstGeom prst="rect">
            <a:avLst/>
          </a:prstGeom>
          <a:ln>
            <a:headEnd/>
            <a:tailEnd/>
          </a:ln>
        </p:spPr>
        <p:style>
          <a:lnRef idx="2">
            <a:schemeClr val="accent6"/>
          </a:lnRef>
          <a:fillRef idx="1">
            <a:schemeClr val="lt1"/>
          </a:fillRef>
          <a:effectRef idx="0">
            <a:schemeClr val="accent6"/>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SQL</a:t>
            </a:r>
          </a:p>
        </p:txBody>
      </p:sp>
      <p:cxnSp>
        <p:nvCxnSpPr>
          <p:cNvPr id="24" name="Straight Connector 23"/>
          <p:cNvCxnSpPr/>
          <p:nvPr/>
        </p:nvCxnSpPr>
        <p:spPr>
          <a:xfrm>
            <a:off x="10893236" y="4324159"/>
            <a:ext cx="2" cy="104202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Rounded Rectangle 24"/>
          <p:cNvSpPr/>
          <p:nvPr/>
        </p:nvSpPr>
        <p:spPr bwMode="gray">
          <a:xfrm>
            <a:off x="9099725" y="2832793"/>
            <a:ext cx="836714" cy="581052"/>
          </a:xfrm>
          <a:prstGeom prst="roundRect">
            <a:avLst/>
          </a:prstGeom>
          <a:ln w="28575">
            <a:solidFill>
              <a:srgbClr val="C00000"/>
            </a:solidFill>
            <a:headEnd/>
            <a:tailEnd/>
          </a:ln>
        </p:spPr>
        <p:style>
          <a:lnRef idx="2">
            <a:schemeClr val="accent2"/>
          </a:lnRef>
          <a:fillRef idx="1">
            <a:schemeClr val="lt1"/>
          </a:fillRef>
          <a:effectRef idx="0">
            <a:schemeClr val="accent2"/>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200" kern="0" dirty="0">
                <a:ea typeface="Arial Unicode MS" pitchFamily="34" charset="-128"/>
                <a:cs typeface="Arial Unicode MS" pitchFamily="34" charset="-128"/>
              </a:rPr>
              <a:t>DCL</a:t>
            </a:r>
          </a:p>
        </p:txBody>
      </p:sp>
      <p:sp>
        <p:nvSpPr>
          <p:cNvPr id="26" name="Rounded Rectangle 25"/>
          <p:cNvSpPr/>
          <p:nvPr/>
        </p:nvSpPr>
        <p:spPr bwMode="gray">
          <a:xfrm>
            <a:off x="9102123" y="4628465"/>
            <a:ext cx="836714" cy="581052"/>
          </a:xfrm>
          <a:prstGeom prst="roundRect">
            <a:avLst/>
          </a:prstGeom>
          <a:ln>
            <a:headEnd/>
            <a:tailEnd/>
          </a:ln>
        </p:spPr>
        <p:style>
          <a:lnRef idx="2">
            <a:schemeClr val="accent3"/>
          </a:lnRef>
          <a:fillRef idx="1">
            <a:schemeClr val="lt1"/>
          </a:fillRef>
          <a:effectRef idx="0">
            <a:schemeClr val="accent3"/>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200" kern="0" dirty="0">
                <a:ea typeface="Arial Unicode MS" pitchFamily="34" charset="-128"/>
                <a:cs typeface="Arial Unicode MS" pitchFamily="34" charset="-128"/>
              </a:rPr>
              <a:t>CDS View</a:t>
            </a:r>
          </a:p>
        </p:txBody>
      </p:sp>
      <p:cxnSp>
        <p:nvCxnSpPr>
          <p:cNvPr id="27" name="Elbow Connector 26"/>
          <p:cNvCxnSpPr>
            <a:stCxn id="26" idx="0"/>
            <a:endCxn id="23" idx="1"/>
          </p:cNvCxnSpPr>
          <p:nvPr/>
        </p:nvCxnSpPr>
        <p:spPr>
          <a:xfrm rot="5400000" flipH="1" flipV="1">
            <a:off x="9555001" y="4037851"/>
            <a:ext cx="556093" cy="625136"/>
          </a:xfrm>
          <a:prstGeom prst="bentConnector2">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 name="Oval 27"/>
          <p:cNvSpPr/>
          <p:nvPr/>
        </p:nvSpPr>
        <p:spPr bwMode="gray">
          <a:xfrm>
            <a:off x="9369378" y="3888866"/>
            <a:ext cx="349898" cy="349898"/>
          </a:xfrm>
          <a:prstGeom prst="ellipse">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lIns="0" tIns="0" rIns="0" bIns="0" rtlCol="0" anchor="ctr"/>
          <a:lstStyle/>
          <a:p>
            <a:pPr algn="ctr" defTabSz="914217" fontAlgn="base">
              <a:spcBef>
                <a:spcPct val="50000"/>
              </a:spcBef>
              <a:spcAft>
                <a:spcPct val="0"/>
              </a:spcAft>
              <a:buClr>
                <a:srgbClr val="F0AB00"/>
              </a:buClr>
              <a:buSzPct val="80000"/>
            </a:pPr>
            <a:r>
              <a:rPr lang="en-US" sz="1400" kern="0" dirty="0">
                <a:ea typeface="Arial Unicode MS" pitchFamily="34" charset="-128"/>
                <a:cs typeface="Arial Unicode MS" pitchFamily="34" charset="-128"/>
              </a:rPr>
              <a:t>&amp;</a:t>
            </a:r>
            <a:endParaRPr lang="en-US" sz="300" kern="0" dirty="0">
              <a:ea typeface="Arial Unicode MS" pitchFamily="34" charset="-128"/>
              <a:cs typeface="Arial Unicode MS" pitchFamily="34" charset="-128"/>
            </a:endParaRPr>
          </a:p>
        </p:txBody>
      </p:sp>
      <p:sp>
        <p:nvSpPr>
          <p:cNvPr id="29" name="Rectangle 28"/>
          <p:cNvSpPr/>
          <p:nvPr/>
        </p:nvSpPr>
        <p:spPr bwMode="gray">
          <a:xfrm>
            <a:off x="6789798" y="2096788"/>
            <a:ext cx="1495241" cy="1324798"/>
          </a:xfrm>
          <a:prstGeom prst="rect">
            <a:avLst/>
          </a:prstGeom>
          <a:ln>
            <a:headEnd/>
            <a:tailEnd/>
          </a:ln>
        </p:spPr>
        <p:style>
          <a:lnRef idx="2">
            <a:schemeClr val="accent5"/>
          </a:lnRef>
          <a:fillRef idx="1">
            <a:schemeClr val="lt1"/>
          </a:fillRef>
          <a:effectRef idx="0">
            <a:schemeClr val="accent5"/>
          </a:effectRef>
          <a:fontRef idx="minor">
            <a:schemeClr val="dk1"/>
          </a:fontRef>
        </p:style>
        <p:txBody>
          <a:bodyPr lIns="89979" tIns="71983" rIns="89979" bIns="71983" rtlCol="0" anchor="ctr"/>
          <a:lstStyle/>
          <a:p>
            <a:pPr algn="ctr" defTabSz="914217" fontAlgn="base">
              <a:spcBef>
                <a:spcPct val="50000"/>
              </a:spcBef>
              <a:spcAft>
                <a:spcPct val="0"/>
              </a:spcAft>
              <a:buClr>
                <a:srgbClr val="F0AB00"/>
              </a:buClr>
              <a:buSzPct val="80000"/>
            </a:pPr>
            <a:r>
              <a:rPr lang="de-DE" sz="1600" kern="0" dirty="0">
                <a:ea typeface="Arial Unicode MS" pitchFamily="34" charset="-128"/>
                <a:cs typeface="Arial Unicode MS" pitchFamily="34" charset="-128"/>
              </a:rPr>
              <a:t>&lt;Code&gt;</a:t>
            </a:r>
          </a:p>
        </p:txBody>
      </p:sp>
      <p:sp>
        <p:nvSpPr>
          <p:cNvPr id="30" name="Text Placeholder 9"/>
          <p:cNvSpPr txBox="1">
            <a:spLocks/>
          </p:cNvSpPr>
          <p:nvPr/>
        </p:nvSpPr>
        <p:spPr>
          <a:xfrm>
            <a:off x="212278" y="1524509"/>
            <a:ext cx="5025541" cy="4592148"/>
          </a:xfrm>
          <a:prstGeom prst="rect">
            <a:avLst/>
          </a:prstGeom>
          <a:ln w="12700" cap="flat" cmpd="sng" algn="ctr">
            <a:noFill/>
            <a:prstDash val="solid"/>
            <a:miter lim="800000"/>
          </a:ln>
        </p:spPr>
        <p:style>
          <a:lnRef idx="2">
            <a:schemeClr val="accent3"/>
          </a:lnRef>
          <a:fillRef idx="1">
            <a:schemeClr val="lt1"/>
          </a:fillRef>
          <a:effectRef idx="0">
            <a:schemeClr val="accent3"/>
          </a:effectRef>
          <a:fontRef idx="minor">
            <a:schemeClr val="dk1"/>
          </a:fontRef>
        </p:style>
        <p:txBody>
          <a:bodyPr vert="horz" wrap="square" lIns="179958" tIns="147566" rIns="108853" bIns="100777"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285693" indent="-285693"/>
            <a:r>
              <a:rPr lang="en-US" sz="1800" dirty="0" smtClean="0">
                <a:solidFill>
                  <a:srgbClr val="000000"/>
                </a:solidFill>
                <a:cs typeface="Optima"/>
              </a:rPr>
              <a:t>Declarative</a:t>
            </a:r>
            <a:r>
              <a:rPr lang="en-US" sz="1800" dirty="0" smtClean="0">
                <a:solidFill>
                  <a:srgbClr val="000000"/>
                </a:solidFill>
                <a:cs typeface="Arial"/>
              </a:rPr>
              <a:t> </a:t>
            </a:r>
            <a:r>
              <a:rPr lang="en-US" sz="1800" dirty="0" smtClean="0">
                <a:solidFill>
                  <a:srgbClr val="000000"/>
                </a:solidFill>
                <a:cs typeface="Optima"/>
              </a:rPr>
              <a:t>approach instead of coded</a:t>
            </a:r>
          </a:p>
          <a:p>
            <a:pPr marL="285693" indent="-285693"/>
            <a:r>
              <a:rPr lang="en-US" sz="1800" dirty="0" smtClean="0">
                <a:solidFill>
                  <a:srgbClr val="000000"/>
                </a:solidFill>
                <a:cs typeface="Optima"/>
              </a:rPr>
              <a:t>Based on CDS modeling objects and therefore part of the data-model</a:t>
            </a:r>
          </a:p>
          <a:p>
            <a:pPr marL="285693" indent="-285693"/>
            <a:r>
              <a:rPr lang="en-US" sz="1800" dirty="0" smtClean="0">
                <a:solidFill>
                  <a:srgbClr val="000000"/>
                </a:solidFill>
                <a:cs typeface="Arial"/>
              </a:rPr>
              <a:t>Authorizations are also pushed down to DB by extending the Open SQL SELECT statement</a:t>
            </a:r>
          </a:p>
          <a:p>
            <a:pPr marL="285693" indent="-285693"/>
            <a:r>
              <a:rPr lang="en-US" sz="1800" dirty="0" smtClean="0">
                <a:solidFill>
                  <a:srgbClr val="000000"/>
                </a:solidFill>
                <a:cs typeface="Arial"/>
              </a:rPr>
              <a:t>Authorizations are only defined once and automatically (re-) used everywhere</a:t>
            </a:r>
          </a:p>
          <a:p>
            <a:pPr marL="285693" indent="-285693"/>
            <a:endParaRPr lang="en-US" sz="1800" dirty="0">
              <a:solidFill>
                <a:srgbClr val="000000"/>
              </a:solidFill>
              <a:cs typeface="Arial"/>
            </a:endParaRPr>
          </a:p>
        </p:txBody>
      </p:sp>
    </p:spTree>
    <p:extLst>
      <p:ext uri="{BB962C8B-B14F-4D97-AF65-F5344CB8AC3E}">
        <p14:creationId xmlns:p14="http://schemas.microsoft.com/office/powerpoint/2010/main" val="346416653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sz="3600" dirty="0" smtClean="0">
                <a:latin typeface="Cooper Black" panose="0208090404030B020404" pitchFamily="18" charset="0"/>
              </a:rPr>
              <a:t>Authorizations for CDS Views</a:t>
            </a:r>
            <a:endParaRPr lang="en-US" sz="3600" b="0" i="0" dirty="0">
              <a:effectLst/>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p:cNvPicPr>
            <a:picLocks noChangeAspect="1"/>
          </p:cNvPicPr>
          <p:nvPr/>
        </p:nvPicPr>
        <p:blipFill>
          <a:blip r:embed="rId3"/>
          <a:stretch>
            <a:fillRect/>
          </a:stretch>
        </p:blipFill>
        <p:spPr>
          <a:xfrm>
            <a:off x="2792971" y="3984276"/>
            <a:ext cx="1079750" cy="1079750"/>
          </a:xfrm>
          <a:prstGeom prst="rect">
            <a:avLst/>
          </a:prstGeom>
        </p:spPr>
      </p:pic>
      <p:sp>
        <p:nvSpPr>
          <p:cNvPr id="9" name="Rectangle 8"/>
          <p:cNvSpPr/>
          <p:nvPr/>
        </p:nvSpPr>
        <p:spPr>
          <a:xfrm>
            <a:off x="3932423" y="4365746"/>
            <a:ext cx="6677011" cy="646181"/>
          </a:xfrm>
          <a:prstGeom prst="rect">
            <a:avLst/>
          </a:prstGeom>
        </p:spPr>
        <p:txBody>
          <a:bodyPr wrap="square">
            <a:spAutoFit/>
          </a:bodyPr>
          <a:lstStyle/>
          <a:p>
            <a:r>
              <a:rPr lang="de-DE" sz="1800" dirty="0" err="1"/>
              <a:t>Authorization</a:t>
            </a:r>
            <a:r>
              <a:rPr lang="de-DE" sz="1800" dirty="0"/>
              <a:t> </a:t>
            </a:r>
            <a:r>
              <a:rPr lang="de-DE" sz="1800" dirty="0" err="1"/>
              <a:t>enforcements</a:t>
            </a:r>
            <a:r>
              <a:rPr lang="de-DE" sz="1800" dirty="0"/>
              <a:t> </a:t>
            </a:r>
            <a:r>
              <a:rPr lang="de-DE" sz="1800" dirty="0" err="1"/>
              <a:t>of</a:t>
            </a:r>
            <a:r>
              <a:rPr lang="de-DE" sz="1800" dirty="0"/>
              <a:t> DCLs </a:t>
            </a:r>
            <a:r>
              <a:rPr lang="de-DE" sz="1800" dirty="0" err="1"/>
              <a:t>are</a:t>
            </a:r>
            <a:r>
              <a:rPr lang="de-DE" sz="1800" dirty="0"/>
              <a:t> </a:t>
            </a:r>
            <a:r>
              <a:rPr lang="de-DE" sz="1800" b="1" dirty="0" err="1"/>
              <a:t>injected</a:t>
            </a:r>
            <a:r>
              <a:rPr lang="de-DE" sz="1800" b="1" dirty="0"/>
              <a:t> </a:t>
            </a:r>
            <a:r>
              <a:rPr lang="de-DE" sz="1800" b="1" dirty="0" err="1"/>
              <a:t>as</a:t>
            </a:r>
            <a:r>
              <a:rPr lang="de-DE" sz="1800" b="1" dirty="0"/>
              <a:t> additional </a:t>
            </a:r>
            <a:r>
              <a:rPr lang="de-DE" sz="1800" b="1" dirty="0" err="1"/>
              <a:t>filter</a:t>
            </a:r>
            <a:r>
              <a:rPr lang="de-DE" sz="1800" b="1" dirty="0"/>
              <a:t> </a:t>
            </a:r>
            <a:r>
              <a:rPr lang="de-DE" sz="1800" dirty="0" err="1"/>
              <a:t>criteria</a:t>
            </a:r>
            <a:r>
              <a:rPr lang="de-DE" sz="1800" dirty="0"/>
              <a:t>.</a:t>
            </a:r>
          </a:p>
        </p:txBody>
      </p:sp>
      <p:pic>
        <p:nvPicPr>
          <p:cNvPr id="10" name="Picture 9"/>
          <p:cNvPicPr>
            <a:picLocks noChangeAspect="1"/>
          </p:cNvPicPr>
          <p:nvPr/>
        </p:nvPicPr>
        <p:blipFill>
          <a:blip r:embed="rId4"/>
          <a:stretch>
            <a:fillRect/>
          </a:stretch>
        </p:blipFill>
        <p:spPr>
          <a:xfrm>
            <a:off x="2735507" y="2129757"/>
            <a:ext cx="1079750" cy="1079750"/>
          </a:xfrm>
          <a:prstGeom prst="rect">
            <a:avLst/>
          </a:prstGeom>
        </p:spPr>
      </p:pic>
      <p:sp>
        <p:nvSpPr>
          <p:cNvPr id="11" name="Rectangle 10"/>
          <p:cNvSpPr/>
          <p:nvPr/>
        </p:nvSpPr>
        <p:spPr>
          <a:xfrm>
            <a:off x="3815257" y="2296745"/>
            <a:ext cx="6794175" cy="646181"/>
          </a:xfrm>
          <a:prstGeom prst="rect">
            <a:avLst/>
          </a:prstGeom>
        </p:spPr>
        <p:txBody>
          <a:bodyPr wrap="square">
            <a:spAutoFit/>
          </a:bodyPr>
          <a:lstStyle/>
          <a:p>
            <a:r>
              <a:rPr lang="de-DE" sz="1800" b="1" dirty="0"/>
              <a:t>Access </a:t>
            </a:r>
            <a:r>
              <a:rPr lang="de-DE" sz="1800" b="1" dirty="0" err="1"/>
              <a:t>restrictions</a:t>
            </a:r>
            <a:r>
              <a:rPr lang="de-DE" sz="1800" b="1" dirty="0"/>
              <a:t> </a:t>
            </a:r>
            <a:r>
              <a:rPr lang="de-DE" sz="1800" dirty="0"/>
              <a:t>on </a:t>
            </a:r>
            <a:r>
              <a:rPr lang="de-DE" sz="1800" dirty="0" err="1"/>
              <a:t>record</a:t>
            </a:r>
            <a:r>
              <a:rPr lang="de-DE" sz="1800" dirty="0"/>
              <a:t> </a:t>
            </a:r>
            <a:r>
              <a:rPr lang="de-DE" sz="1800" dirty="0" err="1"/>
              <a:t>level</a:t>
            </a:r>
            <a:r>
              <a:rPr lang="de-DE" sz="1800" dirty="0"/>
              <a:t> </a:t>
            </a:r>
            <a:r>
              <a:rPr lang="de-DE" sz="1800" dirty="0" err="1"/>
              <a:t>are</a:t>
            </a:r>
            <a:r>
              <a:rPr lang="de-DE" sz="1800" dirty="0"/>
              <a:t> </a:t>
            </a:r>
            <a:r>
              <a:rPr lang="de-DE" sz="1800" b="1" dirty="0" err="1"/>
              <a:t>expressed</a:t>
            </a:r>
            <a:r>
              <a:rPr lang="de-DE" sz="1800" b="1" dirty="0"/>
              <a:t> </a:t>
            </a:r>
            <a:r>
              <a:rPr lang="de-DE" sz="1800" b="1" dirty="0" err="1"/>
              <a:t>by</a:t>
            </a:r>
            <a:r>
              <a:rPr lang="de-DE" sz="1800" b="1" dirty="0"/>
              <a:t> </a:t>
            </a:r>
            <a:r>
              <a:rPr lang="de-DE" sz="1800" b="1" dirty="0" err="1"/>
              <a:t>roles</a:t>
            </a:r>
            <a:r>
              <a:rPr lang="de-DE" sz="1800" dirty="0"/>
              <a:t> in </a:t>
            </a:r>
            <a:r>
              <a:rPr lang="de-DE" sz="1800" dirty="0" err="1"/>
              <a:t>the</a:t>
            </a:r>
            <a:r>
              <a:rPr lang="de-DE" sz="1800" dirty="0"/>
              <a:t> Data Control Language (DCL).</a:t>
            </a:r>
          </a:p>
        </p:txBody>
      </p:sp>
      <p:sp>
        <p:nvSpPr>
          <p:cNvPr id="12" name="Rectangle 11"/>
          <p:cNvSpPr/>
          <p:nvPr/>
        </p:nvSpPr>
        <p:spPr>
          <a:xfrm>
            <a:off x="1324078" y="3209509"/>
            <a:ext cx="8090888" cy="646181"/>
          </a:xfrm>
          <a:prstGeom prst="rect">
            <a:avLst/>
          </a:prstGeom>
        </p:spPr>
        <p:txBody>
          <a:bodyPr wrap="square">
            <a:spAutoFit/>
          </a:bodyPr>
          <a:lstStyle/>
          <a:p>
            <a:r>
              <a:rPr lang="de-DE" sz="1800" dirty="0" err="1"/>
              <a:t>Authorization</a:t>
            </a:r>
            <a:r>
              <a:rPr lang="de-DE" sz="1800" dirty="0"/>
              <a:t> </a:t>
            </a:r>
            <a:r>
              <a:rPr lang="de-DE" sz="1800" dirty="0" err="1"/>
              <a:t>enforcements</a:t>
            </a:r>
            <a:r>
              <a:rPr lang="de-DE" sz="1800" dirty="0"/>
              <a:t> </a:t>
            </a:r>
            <a:r>
              <a:rPr lang="de-DE" sz="1800" dirty="0" err="1"/>
              <a:t>of</a:t>
            </a:r>
            <a:r>
              <a:rPr lang="de-DE" sz="1800" dirty="0"/>
              <a:t> DCLs </a:t>
            </a:r>
            <a:r>
              <a:rPr lang="de-DE" sz="1800" dirty="0" err="1"/>
              <a:t>are</a:t>
            </a:r>
            <a:r>
              <a:rPr lang="de-DE" sz="1800" dirty="0"/>
              <a:t> </a:t>
            </a:r>
            <a:r>
              <a:rPr lang="de-DE" sz="1800" b="1" dirty="0" err="1"/>
              <a:t>automatically</a:t>
            </a:r>
            <a:r>
              <a:rPr lang="de-DE" sz="1800" b="1" dirty="0"/>
              <a:t> </a:t>
            </a:r>
            <a:r>
              <a:rPr lang="de-DE" sz="1800" b="1" dirty="0" err="1"/>
              <a:t>applied</a:t>
            </a:r>
            <a:r>
              <a:rPr lang="de-DE" sz="1800" b="1" dirty="0"/>
              <a:t> </a:t>
            </a:r>
            <a:r>
              <a:rPr lang="de-DE" sz="1800" b="1" dirty="0" err="1"/>
              <a:t>for</a:t>
            </a:r>
            <a:r>
              <a:rPr lang="de-DE" sz="1800" b="1" dirty="0"/>
              <a:t> </a:t>
            </a:r>
            <a:r>
              <a:rPr lang="de-DE" sz="1800" b="1" dirty="0" err="1"/>
              <a:t>direct</a:t>
            </a:r>
            <a:r>
              <a:rPr lang="de-DE" sz="1800" b="1" dirty="0"/>
              <a:t> ABAP SQL </a:t>
            </a:r>
            <a:r>
              <a:rPr lang="de-DE" sz="1800" b="1" dirty="0" err="1"/>
              <a:t>selects</a:t>
            </a:r>
            <a:r>
              <a:rPr lang="de-DE" sz="1800" dirty="0"/>
              <a:t> on </a:t>
            </a:r>
            <a:r>
              <a:rPr lang="de-DE" sz="1800" dirty="0" err="1"/>
              <a:t>their</a:t>
            </a:r>
            <a:r>
              <a:rPr lang="de-DE" sz="1800" dirty="0"/>
              <a:t> </a:t>
            </a:r>
            <a:r>
              <a:rPr lang="de-DE" sz="1800" dirty="0" err="1"/>
              <a:t>protected</a:t>
            </a:r>
            <a:r>
              <a:rPr lang="de-DE" sz="1800" dirty="0"/>
              <a:t> CDS </a:t>
            </a:r>
            <a:r>
              <a:rPr lang="de-DE" sz="1800" dirty="0" err="1"/>
              <a:t>views</a:t>
            </a:r>
            <a:r>
              <a:rPr lang="de-DE" sz="1800" dirty="0"/>
              <a:t>.</a:t>
            </a:r>
          </a:p>
        </p:txBody>
      </p:sp>
      <p:pic>
        <p:nvPicPr>
          <p:cNvPr id="13" name="Picture 12"/>
          <p:cNvPicPr>
            <a:picLocks noChangeAspect="1"/>
          </p:cNvPicPr>
          <p:nvPr/>
        </p:nvPicPr>
        <p:blipFill>
          <a:blip r:embed="rId5"/>
          <a:stretch>
            <a:fillRect/>
          </a:stretch>
        </p:blipFill>
        <p:spPr>
          <a:xfrm>
            <a:off x="322944" y="1207096"/>
            <a:ext cx="1079750" cy="1079750"/>
          </a:xfrm>
          <a:prstGeom prst="rect">
            <a:avLst/>
          </a:prstGeom>
        </p:spPr>
      </p:pic>
      <p:sp>
        <p:nvSpPr>
          <p:cNvPr id="14" name="Rectangle 13"/>
          <p:cNvSpPr/>
          <p:nvPr/>
        </p:nvSpPr>
        <p:spPr>
          <a:xfrm>
            <a:off x="1324077" y="1465763"/>
            <a:ext cx="7054804" cy="646181"/>
          </a:xfrm>
          <a:prstGeom prst="rect">
            <a:avLst/>
          </a:prstGeom>
        </p:spPr>
        <p:txBody>
          <a:bodyPr wrap="square">
            <a:spAutoFit/>
          </a:bodyPr>
          <a:lstStyle/>
          <a:p>
            <a:r>
              <a:rPr lang="de-DE" sz="1800" dirty="0"/>
              <a:t>All CDS </a:t>
            </a:r>
            <a:r>
              <a:rPr lang="de-DE" sz="1800" dirty="0" err="1"/>
              <a:t>views</a:t>
            </a:r>
            <a:r>
              <a:rPr lang="de-DE" sz="1800" dirty="0"/>
              <a:t> </a:t>
            </a:r>
            <a:r>
              <a:rPr lang="de-DE" sz="1800" dirty="0" err="1"/>
              <a:t>which</a:t>
            </a:r>
            <a:r>
              <a:rPr lang="de-DE" sz="1800" dirty="0"/>
              <a:t> </a:t>
            </a:r>
            <a:r>
              <a:rPr lang="de-DE" sz="1800" dirty="0" err="1"/>
              <a:t>expose</a:t>
            </a:r>
            <a:r>
              <a:rPr lang="de-DE" sz="1800" dirty="0"/>
              <a:t> </a:t>
            </a:r>
            <a:r>
              <a:rPr lang="de-DE" sz="1800" b="1" dirty="0"/>
              <a:t>sensitive </a:t>
            </a:r>
            <a:r>
              <a:rPr lang="de-DE" sz="1800" b="1" dirty="0" err="1"/>
              <a:t>or</a:t>
            </a:r>
            <a:r>
              <a:rPr lang="de-DE" sz="1800" b="1" dirty="0"/>
              <a:t> </a:t>
            </a:r>
            <a:r>
              <a:rPr lang="de-DE" sz="1800" b="1" dirty="0" err="1"/>
              <a:t>data</a:t>
            </a:r>
            <a:r>
              <a:rPr lang="de-DE" sz="1800" b="1" dirty="0"/>
              <a:t> </a:t>
            </a:r>
            <a:r>
              <a:rPr lang="de-DE" sz="1800" b="1" dirty="0" err="1"/>
              <a:t>privacy</a:t>
            </a:r>
            <a:r>
              <a:rPr lang="de-DE" sz="1800" b="1" dirty="0"/>
              <a:t> </a:t>
            </a:r>
            <a:r>
              <a:rPr lang="de-DE" sz="1800" b="1" dirty="0" err="1"/>
              <a:t>and</a:t>
            </a:r>
            <a:r>
              <a:rPr lang="de-DE" sz="1800" b="1" dirty="0"/>
              <a:t> </a:t>
            </a:r>
            <a:r>
              <a:rPr lang="de-DE" sz="1800" b="1" dirty="0" err="1"/>
              <a:t>protection</a:t>
            </a:r>
            <a:r>
              <a:rPr lang="de-DE" sz="1800" b="1" dirty="0"/>
              <a:t> relevant </a:t>
            </a:r>
            <a:r>
              <a:rPr lang="de-DE" sz="1800" b="1" dirty="0" err="1"/>
              <a:t>data</a:t>
            </a:r>
            <a:r>
              <a:rPr lang="de-DE" sz="1800" b="1" dirty="0"/>
              <a:t> must </a:t>
            </a:r>
            <a:r>
              <a:rPr lang="de-DE" sz="1800" b="1" dirty="0" err="1"/>
              <a:t>be</a:t>
            </a:r>
            <a:r>
              <a:rPr lang="de-DE" sz="1800" b="1" dirty="0"/>
              <a:t> </a:t>
            </a:r>
            <a:r>
              <a:rPr lang="de-DE" sz="1800" b="1" dirty="0" err="1"/>
              <a:t>secured</a:t>
            </a:r>
            <a:r>
              <a:rPr lang="de-DE" sz="1800" b="1" dirty="0"/>
              <a:t>.</a:t>
            </a:r>
          </a:p>
        </p:txBody>
      </p:sp>
      <p:pic>
        <p:nvPicPr>
          <p:cNvPr id="15" name="Picture 14"/>
          <p:cNvPicPr>
            <a:picLocks noChangeAspect="1"/>
          </p:cNvPicPr>
          <p:nvPr/>
        </p:nvPicPr>
        <p:blipFill>
          <a:blip r:embed="rId6"/>
          <a:stretch>
            <a:fillRect/>
          </a:stretch>
        </p:blipFill>
        <p:spPr>
          <a:xfrm>
            <a:off x="244326" y="2935991"/>
            <a:ext cx="1079750" cy="1079750"/>
          </a:xfrm>
          <a:prstGeom prst="rect">
            <a:avLst/>
          </a:prstGeom>
        </p:spPr>
      </p:pic>
      <p:pic>
        <p:nvPicPr>
          <p:cNvPr id="16" name="Picture 15"/>
          <p:cNvPicPr>
            <a:picLocks noChangeAspect="1"/>
          </p:cNvPicPr>
          <p:nvPr/>
        </p:nvPicPr>
        <p:blipFill>
          <a:blip r:embed="rId7"/>
          <a:stretch>
            <a:fillRect/>
          </a:stretch>
        </p:blipFill>
        <p:spPr>
          <a:xfrm>
            <a:off x="322944" y="5127461"/>
            <a:ext cx="1079750" cy="1079750"/>
          </a:xfrm>
          <a:prstGeom prst="rect">
            <a:avLst/>
          </a:prstGeom>
        </p:spPr>
      </p:pic>
      <p:sp>
        <p:nvSpPr>
          <p:cNvPr id="17" name="Rectangle 16"/>
          <p:cNvSpPr/>
          <p:nvPr/>
        </p:nvSpPr>
        <p:spPr>
          <a:xfrm>
            <a:off x="1341326" y="5347441"/>
            <a:ext cx="9329479" cy="646181"/>
          </a:xfrm>
          <a:prstGeom prst="rect">
            <a:avLst/>
          </a:prstGeom>
        </p:spPr>
        <p:txBody>
          <a:bodyPr wrap="square">
            <a:spAutoFit/>
          </a:bodyPr>
          <a:lstStyle/>
          <a:p>
            <a:r>
              <a:rPr lang="de-DE" sz="1800" dirty="0" err="1"/>
              <a:t>If</a:t>
            </a:r>
            <a:r>
              <a:rPr lang="de-DE" sz="1800" dirty="0"/>
              <a:t> </a:t>
            </a:r>
            <a:r>
              <a:rPr lang="de-DE" sz="1800" b="1" dirty="0"/>
              <a:t>multiple DCLs </a:t>
            </a:r>
            <a:r>
              <a:rPr lang="de-DE" sz="1800" dirty="0" err="1"/>
              <a:t>are</a:t>
            </a:r>
            <a:r>
              <a:rPr lang="de-DE" sz="1800" dirty="0"/>
              <a:t> </a:t>
            </a:r>
            <a:r>
              <a:rPr lang="de-DE" sz="1800" dirty="0" err="1"/>
              <a:t>defined</a:t>
            </a:r>
            <a:r>
              <a:rPr lang="de-DE" sz="1800" dirty="0"/>
              <a:t> </a:t>
            </a:r>
            <a:r>
              <a:rPr lang="de-DE" sz="1800" dirty="0" err="1"/>
              <a:t>for</a:t>
            </a:r>
            <a:r>
              <a:rPr lang="de-DE" sz="1800" dirty="0"/>
              <a:t> a </a:t>
            </a:r>
            <a:r>
              <a:rPr lang="de-DE" sz="1800" dirty="0" err="1"/>
              <a:t>single</a:t>
            </a:r>
            <a:r>
              <a:rPr lang="de-DE" sz="1800" dirty="0"/>
              <a:t> CDS </a:t>
            </a:r>
            <a:r>
              <a:rPr lang="de-DE" sz="1800" dirty="0" err="1"/>
              <a:t>view</a:t>
            </a:r>
            <a:r>
              <a:rPr lang="de-DE" sz="1800" dirty="0"/>
              <a:t> </a:t>
            </a:r>
            <a:r>
              <a:rPr lang="de-DE" sz="1800" dirty="0" err="1"/>
              <a:t>the</a:t>
            </a:r>
            <a:r>
              <a:rPr lang="de-DE" sz="1800" dirty="0"/>
              <a:t> </a:t>
            </a:r>
            <a:r>
              <a:rPr lang="de-DE" sz="1800" dirty="0" err="1"/>
              <a:t>access</a:t>
            </a:r>
            <a:r>
              <a:rPr lang="de-DE" sz="1800" dirty="0"/>
              <a:t> </a:t>
            </a:r>
            <a:r>
              <a:rPr lang="de-DE" sz="1800" dirty="0" err="1"/>
              <a:t>restrictions</a:t>
            </a:r>
            <a:r>
              <a:rPr lang="de-DE" sz="1800" dirty="0"/>
              <a:t> </a:t>
            </a:r>
            <a:r>
              <a:rPr lang="de-DE" sz="1800" b="1" dirty="0" err="1"/>
              <a:t>are</a:t>
            </a:r>
            <a:r>
              <a:rPr lang="de-DE" sz="1800" b="1" dirty="0"/>
              <a:t> </a:t>
            </a:r>
            <a:r>
              <a:rPr lang="de-DE" sz="1800" b="1" dirty="0" err="1"/>
              <a:t>combined</a:t>
            </a:r>
            <a:r>
              <a:rPr lang="de-DE" sz="1800" b="1" dirty="0"/>
              <a:t> </a:t>
            </a:r>
            <a:r>
              <a:rPr lang="de-DE" sz="1800" b="1" dirty="0" err="1"/>
              <a:t>by</a:t>
            </a:r>
            <a:r>
              <a:rPr lang="de-DE" sz="1800" b="1" dirty="0"/>
              <a:t> a </a:t>
            </a:r>
            <a:r>
              <a:rPr lang="de-DE" sz="1800" b="1" dirty="0" err="1"/>
              <a:t>logical</a:t>
            </a:r>
            <a:r>
              <a:rPr lang="de-DE" sz="1800" b="1" dirty="0"/>
              <a:t> OR</a:t>
            </a:r>
            <a:r>
              <a:rPr lang="de-DE" sz="1800" dirty="0"/>
              <a:t> (i.e. </a:t>
            </a:r>
            <a:r>
              <a:rPr lang="de-DE" sz="1800" dirty="0" err="1"/>
              <a:t>the</a:t>
            </a:r>
            <a:r>
              <a:rPr lang="de-DE" sz="1800" dirty="0"/>
              <a:t> </a:t>
            </a:r>
            <a:r>
              <a:rPr lang="de-DE" sz="1800" dirty="0" err="1"/>
              <a:t>access</a:t>
            </a:r>
            <a:r>
              <a:rPr lang="de-DE" sz="1800" dirty="0"/>
              <a:t> </a:t>
            </a:r>
            <a:r>
              <a:rPr lang="de-DE" sz="1800" dirty="0" err="1"/>
              <a:t>is</a:t>
            </a:r>
            <a:r>
              <a:rPr lang="de-DE" sz="1800" dirty="0"/>
              <a:t> </a:t>
            </a:r>
            <a:r>
              <a:rPr lang="de-DE" sz="1800" dirty="0" err="1"/>
              <a:t>less</a:t>
            </a:r>
            <a:r>
              <a:rPr lang="de-DE" sz="1800" dirty="0"/>
              <a:t> </a:t>
            </a:r>
            <a:r>
              <a:rPr lang="de-DE" sz="1800" dirty="0" err="1"/>
              <a:t>restricted</a:t>
            </a:r>
            <a:r>
              <a:rPr lang="de-DE" sz="1800" dirty="0"/>
              <a:t> </a:t>
            </a:r>
            <a:r>
              <a:rPr lang="de-DE" sz="1800" dirty="0" err="1"/>
              <a:t>than</a:t>
            </a:r>
            <a:r>
              <a:rPr lang="de-DE" sz="1800" dirty="0"/>
              <a:t> </a:t>
            </a:r>
            <a:r>
              <a:rPr lang="de-DE" sz="1800" dirty="0" err="1"/>
              <a:t>defined</a:t>
            </a:r>
            <a:r>
              <a:rPr lang="de-DE" sz="1800" dirty="0"/>
              <a:t> </a:t>
            </a:r>
            <a:r>
              <a:rPr lang="de-DE" sz="1800" dirty="0" err="1"/>
              <a:t>by</a:t>
            </a:r>
            <a:r>
              <a:rPr lang="de-DE" sz="1800" dirty="0"/>
              <a:t> </a:t>
            </a:r>
            <a:r>
              <a:rPr lang="de-DE" sz="1800" dirty="0" err="1"/>
              <a:t>the</a:t>
            </a:r>
            <a:r>
              <a:rPr lang="de-DE" sz="1800" dirty="0"/>
              <a:t> individual DCLs).</a:t>
            </a:r>
          </a:p>
        </p:txBody>
      </p:sp>
    </p:spTree>
    <p:extLst>
      <p:ext uri="{BB962C8B-B14F-4D97-AF65-F5344CB8AC3E}">
        <p14:creationId xmlns:p14="http://schemas.microsoft.com/office/powerpoint/2010/main" val="43158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dirty="0" smtClean="0">
                <a:latin typeface="Arial" panose="020B0604020202020204" pitchFamily="34" charset="0"/>
              </a:rPr>
              <a:t> </a:t>
            </a:r>
            <a:r>
              <a:rPr lang="en-US" sz="3600" dirty="0" smtClean="0">
                <a:latin typeface="Cooper Black" panose="0208090404030B020404" pitchFamily="18" charset="0"/>
              </a:rPr>
              <a:t>Aspect</a:t>
            </a:r>
            <a:endParaRPr lang="en-US" sz="3600" b="0" i="0" dirty="0">
              <a:effectLst/>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Rounded Rectangle 7"/>
          <p:cNvSpPr/>
          <p:nvPr/>
        </p:nvSpPr>
        <p:spPr bwMode="gray">
          <a:xfrm>
            <a:off x="2582932" y="2072947"/>
            <a:ext cx="8589885" cy="1048439"/>
          </a:xfrm>
          <a:prstGeom prst="roundRect">
            <a:avLst>
              <a:gd name="adj" fmla="val 4902"/>
            </a:avLst>
          </a:prstGeom>
          <a:noFill/>
          <a:ln w="19050" algn="ctr">
            <a:solidFill>
              <a:schemeClr val="accent3"/>
            </a:solidFill>
            <a:miter lim="800000"/>
            <a:headEnd/>
            <a:tailEnd/>
          </a:ln>
        </p:spPr>
        <p:txBody>
          <a:bodyPr wrap="square" lIns="215950" tIns="179958" rIns="107975" bIns="107975" rtlCol="0" anchor="t" anchorCtr="0">
            <a:noAutofit/>
          </a:bodyPr>
          <a:lstStyle/>
          <a:p>
            <a:r>
              <a:rPr lang="en-US" sz="2000" dirty="0">
                <a:solidFill>
                  <a:srgbClr val="4172B2"/>
                </a:solidFill>
                <a:latin typeface="+mj-lt"/>
              </a:rPr>
              <a:t>An aspect can be used to define user-dependent values which can be compared to one or more columns of the data model</a:t>
            </a:r>
          </a:p>
        </p:txBody>
      </p:sp>
      <p:sp>
        <p:nvSpPr>
          <p:cNvPr id="9" name="Rounded Rectangle 8"/>
          <p:cNvSpPr/>
          <p:nvPr/>
        </p:nvSpPr>
        <p:spPr bwMode="gray">
          <a:xfrm>
            <a:off x="2582932" y="4462072"/>
            <a:ext cx="8787901" cy="1788121"/>
          </a:xfrm>
          <a:prstGeom prst="roundRect">
            <a:avLst>
              <a:gd name="adj" fmla="val 4902"/>
            </a:avLst>
          </a:prstGeom>
          <a:noFill/>
          <a:ln w="19050" algn="ctr">
            <a:solidFill>
              <a:schemeClr val="accent6">
                <a:lumMod val="50000"/>
              </a:schemeClr>
            </a:solidFill>
            <a:miter lim="800000"/>
            <a:headEnd/>
            <a:tailEnd/>
          </a:ln>
        </p:spPr>
        <p:txBody>
          <a:bodyPr wrap="square" lIns="215950" tIns="179958" rIns="107975" bIns="107975" rtlCol="0" anchor="t" anchorCtr="0">
            <a:noAutofit/>
          </a:bodyPr>
          <a:lstStyle/>
          <a:p>
            <a:pPr marL="342900" indent="-342900">
              <a:buFont typeface="Arial" panose="020B0604020202020204" pitchFamily="34" charset="0"/>
              <a:buChar char="•"/>
            </a:pPr>
            <a:r>
              <a:rPr lang="en-US" sz="2000" dirty="0">
                <a:solidFill>
                  <a:schemeClr val="accent6">
                    <a:lumMod val="50000"/>
                  </a:schemeClr>
                </a:solidFill>
                <a:latin typeface="+mj-lt"/>
              </a:rPr>
              <a:t>PFCG_AUTH aspect is a pre-delivered aspect that links the object model not to a user attribute but to his ABAP PFCG authorizations</a:t>
            </a:r>
          </a:p>
          <a:p>
            <a:pPr marL="342900" indent="-342900">
              <a:buFont typeface="Arial" panose="020B0604020202020204" pitchFamily="34" charset="0"/>
              <a:buChar char="•"/>
            </a:pPr>
            <a:endParaRPr lang="en-US" sz="2000" dirty="0">
              <a:solidFill>
                <a:schemeClr val="accent6">
                  <a:lumMod val="50000"/>
                </a:schemeClr>
              </a:solidFill>
              <a:latin typeface="+mj-lt"/>
            </a:endParaRPr>
          </a:p>
          <a:p>
            <a:pPr marL="342900" indent="-342900">
              <a:buFont typeface="Arial" panose="020B0604020202020204" pitchFamily="34" charset="0"/>
              <a:buChar char="•"/>
            </a:pPr>
            <a:r>
              <a:rPr lang="en-US" sz="2000" dirty="0">
                <a:solidFill>
                  <a:schemeClr val="accent6">
                    <a:lumMod val="50000"/>
                  </a:schemeClr>
                </a:solidFill>
                <a:latin typeface="+mj-lt"/>
              </a:rPr>
              <a:t>USER aspect can be used to compare the current logged on user with column of the date model</a:t>
            </a:r>
          </a:p>
          <a:p>
            <a:endParaRPr lang="en-US" sz="2000" dirty="0">
              <a:solidFill>
                <a:schemeClr val="accent6">
                  <a:lumMod val="50000"/>
                </a:schemeClr>
              </a:solidFill>
              <a:latin typeface="+mj-lt"/>
            </a:endParaRPr>
          </a:p>
        </p:txBody>
      </p:sp>
      <p:sp>
        <p:nvSpPr>
          <p:cNvPr id="10" name="Oval 9"/>
          <p:cNvSpPr/>
          <p:nvPr/>
        </p:nvSpPr>
        <p:spPr bwMode="gray">
          <a:xfrm>
            <a:off x="811975" y="3121387"/>
            <a:ext cx="1388604" cy="1388604"/>
          </a:xfrm>
          <a:prstGeom prst="ellipse">
            <a:avLst/>
          </a:prstGeom>
          <a:blipFill>
            <a:blip r:embed="rId3"/>
            <a:stretch>
              <a:fillRect/>
            </a:stretch>
          </a:blipFill>
          <a:ln w="19050" algn="ctr">
            <a:solidFill>
              <a:schemeClr val="bg1">
                <a:lumMod val="50000"/>
              </a:schemeClr>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GB" sz="1800" kern="0" dirty="0">
              <a:ea typeface="Arial Unicode MS" pitchFamily="34" charset="-128"/>
              <a:cs typeface="Arial Unicode MS" pitchFamily="34" charset="-128"/>
            </a:endParaRPr>
          </a:p>
        </p:txBody>
      </p:sp>
      <p:cxnSp>
        <p:nvCxnSpPr>
          <p:cNvPr id="11" name="Elbow Connector 10"/>
          <p:cNvCxnSpPr>
            <a:stCxn id="10" idx="0"/>
            <a:endCxn id="8" idx="1"/>
          </p:cNvCxnSpPr>
          <p:nvPr/>
        </p:nvCxnSpPr>
        <p:spPr>
          <a:xfrm rot="5400000" flipH="1" flipV="1">
            <a:off x="1782495" y="2320949"/>
            <a:ext cx="524220" cy="1076655"/>
          </a:xfrm>
          <a:prstGeom prst="bentConnector2">
            <a:avLst/>
          </a:prstGeom>
          <a:ln w="19050">
            <a:solidFill>
              <a:schemeClr val="bg1">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Elbow Connector 11"/>
          <p:cNvCxnSpPr>
            <a:cxnSpLocks/>
            <a:stCxn id="10" idx="4"/>
            <a:endCxn id="9" idx="1"/>
          </p:cNvCxnSpPr>
          <p:nvPr/>
        </p:nvCxnSpPr>
        <p:spPr>
          <a:xfrm rot="16200000" flipH="1">
            <a:off x="1621533" y="4394734"/>
            <a:ext cx="846142" cy="1076655"/>
          </a:xfrm>
          <a:prstGeom prst="bentConnector2">
            <a:avLst/>
          </a:prstGeom>
          <a:ln w="19050">
            <a:solidFill>
              <a:schemeClr val="bg1">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022691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smtClean="0">
                <a:latin typeface="Cooper Black" panose="0208090404030B020404" pitchFamily="18" charset="0"/>
              </a:rPr>
              <a:t>Runtime Behavior  </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8" name="Picture 17">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6" name="TextBox 55"/>
          <p:cNvSpPr txBox="1"/>
          <p:nvPr/>
        </p:nvSpPr>
        <p:spPr>
          <a:xfrm>
            <a:off x="325336" y="862066"/>
            <a:ext cx="11228436" cy="276999"/>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kern="0" dirty="0">
                <a:ea typeface="Arial Unicode MS" pitchFamily="34" charset="-128"/>
                <a:cs typeface="Arial Unicode MS" pitchFamily="34" charset="-128"/>
              </a:rPr>
              <a:t>During runtime the SELECT statement for a CDS view will automatically be enhanced with the authorization filter.</a:t>
            </a:r>
          </a:p>
        </p:txBody>
      </p:sp>
      <p:sp>
        <p:nvSpPr>
          <p:cNvPr id="19" name="Oval 18"/>
          <p:cNvSpPr>
            <a:spLocks noChangeAspect="1"/>
          </p:cNvSpPr>
          <p:nvPr/>
        </p:nvSpPr>
        <p:spPr>
          <a:xfrm>
            <a:off x="3950496" y="2647525"/>
            <a:ext cx="4098417" cy="409841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
          <p:cNvSpPr/>
          <p:nvPr/>
        </p:nvSpPr>
        <p:spPr>
          <a:xfrm>
            <a:off x="3943867" y="2656178"/>
            <a:ext cx="4020308" cy="3966134"/>
          </a:xfrm>
          <a:custGeom>
            <a:avLst/>
            <a:gdLst/>
            <a:ahLst/>
            <a:cxnLst/>
            <a:rect l="l" t="t" r="r" b="b"/>
            <a:pathLst>
              <a:path w="3810000" h="3810000">
                <a:moveTo>
                  <a:pt x="1905000" y="76200"/>
                </a:moveTo>
                <a:cubicBezTo>
                  <a:pt x="894982" y="76200"/>
                  <a:pt x="76200" y="894982"/>
                  <a:pt x="76200" y="1905000"/>
                </a:cubicBezTo>
                <a:cubicBezTo>
                  <a:pt x="76200" y="2915018"/>
                  <a:pt x="894982" y="3733800"/>
                  <a:pt x="1905000" y="3733800"/>
                </a:cubicBezTo>
                <a:cubicBezTo>
                  <a:pt x="2915018" y="3733800"/>
                  <a:pt x="3733800" y="2915018"/>
                  <a:pt x="3733800" y="1905000"/>
                </a:cubicBezTo>
                <a:cubicBezTo>
                  <a:pt x="3733800" y="894982"/>
                  <a:pt x="2915018" y="76200"/>
                  <a:pt x="1905000" y="76200"/>
                </a:cubicBezTo>
                <a:close/>
                <a:moveTo>
                  <a:pt x="1905000" y="0"/>
                </a:moveTo>
                <a:cubicBezTo>
                  <a:pt x="2957102" y="0"/>
                  <a:pt x="3810000" y="852898"/>
                  <a:pt x="3810000" y="1905000"/>
                </a:cubicBezTo>
                <a:cubicBezTo>
                  <a:pt x="3810000" y="2957102"/>
                  <a:pt x="2957102" y="3810000"/>
                  <a:pt x="1905000" y="3810000"/>
                </a:cubicBezTo>
                <a:cubicBezTo>
                  <a:pt x="852898" y="3810000"/>
                  <a:pt x="0" y="2957102"/>
                  <a:pt x="0" y="1905000"/>
                </a:cubicBezTo>
                <a:cubicBezTo>
                  <a:pt x="0" y="852898"/>
                  <a:pt x="852898" y="0"/>
                  <a:pt x="1905000" y="0"/>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5"/>
          <p:cNvSpPr/>
          <p:nvPr/>
        </p:nvSpPr>
        <p:spPr>
          <a:xfrm>
            <a:off x="4338263" y="4602653"/>
            <a:ext cx="3192192" cy="1799498"/>
          </a:xfrm>
          <a:custGeom>
            <a:avLst/>
            <a:gdLst/>
            <a:ahLst/>
            <a:cxnLst/>
            <a:rect l="l" t="t" r="r" b="b"/>
            <a:pathLst>
              <a:path w="3025201" h="1728654">
                <a:moveTo>
                  <a:pt x="1514442" y="0"/>
                </a:moveTo>
                <a:lnTo>
                  <a:pt x="3025201" y="872238"/>
                </a:lnTo>
                <a:cubicBezTo>
                  <a:pt x="2717221" y="1385934"/>
                  <a:pt x="2154613" y="1728654"/>
                  <a:pt x="1511954" y="1728654"/>
                </a:cubicBezTo>
                <a:cubicBezTo>
                  <a:pt x="870186" y="1728654"/>
                  <a:pt x="308248" y="1386883"/>
                  <a:pt x="0" y="874364"/>
                </a:cubicBezTo>
                <a:close/>
              </a:path>
            </a:pathLst>
          </a:custGeom>
          <a:gradFill>
            <a:gsLst>
              <a:gs pos="0">
                <a:srgbClr val="F79A7D"/>
              </a:gs>
              <a:gs pos="100000">
                <a:srgbClr val="ED2409"/>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32"/>
          <p:cNvSpPr/>
          <p:nvPr/>
        </p:nvSpPr>
        <p:spPr>
          <a:xfrm>
            <a:off x="5913205" y="2797150"/>
            <a:ext cx="1799930" cy="2680078"/>
          </a:xfrm>
          <a:custGeom>
            <a:avLst/>
            <a:gdLst/>
            <a:ahLst/>
            <a:cxnLst/>
            <a:rect l="l" t="t" r="r" b="b"/>
            <a:pathLst>
              <a:path w="1705777" h="2574570">
                <a:moveTo>
                  <a:pt x="0" y="0"/>
                </a:moveTo>
                <a:cubicBezTo>
                  <a:pt x="947729" y="31129"/>
                  <a:pt x="1705777" y="809786"/>
                  <a:pt x="1705777" y="1765483"/>
                </a:cubicBezTo>
                <a:cubicBezTo>
                  <a:pt x="1705777" y="2057298"/>
                  <a:pt x="1635101" y="2332607"/>
                  <a:pt x="1508658" y="2574570"/>
                </a:cubicBezTo>
                <a:lnTo>
                  <a:pt x="0" y="1703546"/>
                </a:lnTo>
                <a:close/>
              </a:path>
            </a:pathLst>
          </a:custGeom>
          <a:gradFill>
            <a:gsLst>
              <a:gs pos="0">
                <a:srgbClr val="9AE1F4"/>
              </a:gs>
              <a:gs pos="100000">
                <a:srgbClr val="17AED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37"/>
          <p:cNvSpPr/>
          <p:nvPr/>
        </p:nvSpPr>
        <p:spPr>
          <a:xfrm>
            <a:off x="4081450" y="2796773"/>
            <a:ext cx="1807792" cy="2682808"/>
          </a:xfrm>
          <a:custGeom>
            <a:avLst/>
            <a:gdLst/>
            <a:ahLst/>
            <a:cxnLst/>
            <a:rect l="l" t="t" r="r" b="b"/>
            <a:pathLst>
              <a:path w="1713219" h="2577194">
                <a:moveTo>
                  <a:pt x="1713219" y="0"/>
                </a:moveTo>
                <a:lnTo>
                  <a:pt x="1713219" y="1702498"/>
                </a:lnTo>
                <a:lnTo>
                  <a:pt x="198202" y="2577194"/>
                </a:lnTo>
                <a:cubicBezTo>
                  <a:pt x="71107" y="2334660"/>
                  <a:pt x="0" y="2058563"/>
                  <a:pt x="0" y="1765859"/>
                </a:cubicBezTo>
                <a:cubicBezTo>
                  <a:pt x="0" y="807657"/>
                  <a:pt x="762027" y="27425"/>
                  <a:pt x="1713219" y="0"/>
                </a:cubicBezTo>
                <a:close/>
              </a:path>
            </a:pathLst>
          </a:custGeom>
          <a:gradFill flip="none" rotWithShape="1">
            <a:gsLst>
              <a:gs pos="0">
                <a:srgbClr val="C8F470"/>
              </a:gs>
              <a:gs pos="100000">
                <a:srgbClr val="96C01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a:spLocks noChangeAspect="1"/>
          </p:cNvSpPr>
          <p:nvPr/>
        </p:nvSpPr>
        <p:spPr>
          <a:xfrm>
            <a:off x="4909933" y="3622247"/>
            <a:ext cx="2062735" cy="206273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b="1" dirty="0" smtClean="0">
                <a:solidFill>
                  <a:srgbClr val="ED2409"/>
                </a:solidFill>
                <a:latin typeface="Arial" pitchFamily="34" charset="0"/>
                <a:cs typeface="Arial" pitchFamily="34" charset="0"/>
              </a:rPr>
              <a:t>ABAP Database Base </a:t>
            </a:r>
            <a:endParaRPr lang="en-US" sz="1800" b="1" dirty="0" smtClean="0">
              <a:solidFill>
                <a:srgbClr val="ED2409"/>
              </a:solidFill>
              <a:latin typeface="Arial" pitchFamily="34" charset="0"/>
              <a:cs typeface="Arial" pitchFamily="34" charset="0"/>
            </a:endParaRPr>
          </a:p>
        </p:txBody>
      </p:sp>
      <p:sp>
        <p:nvSpPr>
          <p:cNvPr id="25" name="Oval 1"/>
          <p:cNvSpPr>
            <a:spLocks noChangeAspect="1"/>
          </p:cNvSpPr>
          <p:nvPr/>
        </p:nvSpPr>
        <p:spPr>
          <a:xfrm>
            <a:off x="4951802" y="3664116"/>
            <a:ext cx="1970764" cy="1970764"/>
          </a:xfrm>
          <a:custGeom>
            <a:avLst/>
            <a:gdLst/>
            <a:ahLst/>
            <a:cxnLst/>
            <a:rect l="l" t="t" r="r" b="b"/>
            <a:pathLst>
              <a:path w="3810000" h="3810000">
                <a:moveTo>
                  <a:pt x="1905000" y="76200"/>
                </a:moveTo>
                <a:cubicBezTo>
                  <a:pt x="894982" y="76200"/>
                  <a:pt x="76200" y="894982"/>
                  <a:pt x="76200" y="1905000"/>
                </a:cubicBezTo>
                <a:cubicBezTo>
                  <a:pt x="76200" y="2915018"/>
                  <a:pt x="894982" y="3733800"/>
                  <a:pt x="1905000" y="3733800"/>
                </a:cubicBezTo>
                <a:cubicBezTo>
                  <a:pt x="2915018" y="3733800"/>
                  <a:pt x="3733800" y="2915018"/>
                  <a:pt x="3733800" y="1905000"/>
                </a:cubicBezTo>
                <a:cubicBezTo>
                  <a:pt x="3733800" y="894982"/>
                  <a:pt x="2915018" y="76200"/>
                  <a:pt x="1905000" y="76200"/>
                </a:cubicBezTo>
                <a:close/>
                <a:moveTo>
                  <a:pt x="1905000" y="0"/>
                </a:moveTo>
                <a:cubicBezTo>
                  <a:pt x="2957102" y="0"/>
                  <a:pt x="3810000" y="852898"/>
                  <a:pt x="3810000" y="1905000"/>
                </a:cubicBezTo>
                <a:cubicBezTo>
                  <a:pt x="3810000" y="2957102"/>
                  <a:pt x="2957102" y="3810000"/>
                  <a:pt x="1905000" y="3810000"/>
                </a:cubicBezTo>
                <a:cubicBezTo>
                  <a:pt x="852898" y="3810000"/>
                  <a:pt x="0" y="2957102"/>
                  <a:pt x="0" y="1905000"/>
                </a:cubicBezTo>
                <a:cubicBezTo>
                  <a:pt x="0" y="852898"/>
                  <a:pt x="852898" y="0"/>
                  <a:pt x="1905000" y="0"/>
                </a:cubicBez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p:cNvSpPr/>
          <p:nvPr/>
        </p:nvSpPr>
        <p:spPr>
          <a:xfrm>
            <a:off x="5156482" y="2419165"/>
            <a:ext cx="1461211" cy="861292"/>
          </a:xfrm>
          <a:prstGeom prst="roundRect">
            <a:avLst>
              <a:gd name="adj" fmla="val 1764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a:spLocks/>
          </p:cNvSpPr>
          <p:nvPr/>
        </p:nvSpPr>
        <p:spPr>
          <a:xfrm rot="5400000">
            <a:off x="5649113" y="3398705"/>
            <a:ext cx="504019" cy="390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27"/>
          <p:cNvSpPr>
            <a:spLocks/>
          </p:cNvSpPr>
          <p:nvPr/>
        </p:nvSpPr>
        <p:spPr>
          <a:xfrm>
            <a:off x="4951802" y="2469582"/>
            <a:ext cx="2020865" cy="810875"/>
          </a:xfrm>
          <a:prstGeom prst="roundRect">
            <a:avLst>
              <a:gd name="adj" fmla="val 17643"/>
            </a:avLst>
          </a:prstGeom>
          <a:gradFill flip="none" rotWithShape="1">
            <a:gsLst>
              <a:gs pos="0">
                <a:schemeClr val="bg1">
                  <a:lumMod val="92000"/>
                </a:schemeClr>
              </a:gs>
              <a:gs pos="100000">
                <a:schemeClr val="bg1"/>
              </a:gs>
            </a:gsLst>
            <a:lin ang="18900000" scaled="1"/>
            <a:tileRect/>
          </a:gra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50000"/>
                    <a:lumOff val="50000"/>
                  </a:schemeClr>
                </a:solidFill>
                <a:latin typeface="Arial" pitchFamily="34" charset="0"/>
                <a:cs typeface="Arial" pitchFamily="34" charset="0"/>
              </a:rPr>
              <a:t>Authorization check</a:t>
            </a:r>
            <a:endParaRPr lang="en-US" sz="2000" b="1" dirty="0">
              <a:solidFill>
                <a:schemeClr val="tx1">
                  <a:lumMod val="50000"/>
                  <a:lumOff val="50000"/>
                </a:schemeClr>
              </a:solidFill>
              <a:latin typeface="Arial" pitchFamily="34" charset="0"/>
              <a:cs typeface="Arial" pitchFamily="34" charset="0"/>
            </a:endParaRPr>
          </a:p>
        </p:txBody>
      </p:sp>
      <p:sp>
        <p:nvSpPr>
          <p:cNvPr id="29" name="Rounded Rectangle 28"/>
          <p:cNvSpPr/>
          <p:nvPr/>
        </p:nvSpPr>
        <p:spPr>
          <a:xfrm>
            <a:off x="3401045" y="5098419"/>
            <a:ext cx="1461211" cy="861292"/>
          </a:xfrm>
          <a:prstGeom prst="roundRect">
            <a:avLst>
              <a:gd name="adj" fmla="val 1764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a:spLocks/>
          </p:cNvSpPr>
          <p:nvPr/>
        </p:nvSpPr>
        <p:spPr>
          <a:xfrm rot="9000000">
            <a:off x="4545384" y="5150681"/>
            <a:ext cx="578938" cy="390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p:cNvSpPr>
            <a:spLocks/>
          </p:cNvSpPr>
          <p:nvPr/>
        </p:nvSpPr>
        <p:spPr>
          <a:xfrm>
            <a:off x="3453557" y="5148836"/>
            <a:ext cx="1350384" cy="756319"/>
          </a:xfrm>
          <a:prstGeom prst="roundRect">
            <a:avLst>
              <a:gd name="adj" fmla="val 17643"/>
            </a:avLst>
          </a:prstGeom>
          <a:gradFill flip="none" rotWithShape="1">
            <a:gsLst>
              <a:gs pos="0">
                <a:schemeClr val="bg1">
                  <a:lumMod val="92000"/>
                </a:schemeClr>
              </a:gs>
              <a:gs pos="100000">
                <a:schemeClr val="bg1"/>
              </a:gs>
            </a:gsLst>
            <a:lin ang="18900000" scaled="1"/>
            <a:tileRect/>
          </a:gra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50000"/>
                    <a:lumOff val="50000"/>
                  </a:schemeClr>
                </a:solidFill>
                <a:latin typeface="Arial" pitchFamily="34" charset="0"/>
                <a:cs typeface="Arial" pitchFamily="34" charset="0"/>
              </a:rPr>
              <a:t>DCL</a:t>
            </a:r>
            <a:endParaRPr lang="en-US" sz="2000" b="1" dirty="0">
              <a:solidFill>
                <a:schemeClr val="tx1">
                  <a:lumMod val="50000"/>
                  <a:lumOff val="50000"/>
                </a:schemeClr>
              </a:solidFill>
              <a:latin typeface="Arial" pitchFamily="34" charset="0"/>
              <a:cs typeface="Arial" pitchFamily="34" charset="0"/>
            </a:endParaRPr>
          </a:p>
        </p:txBody>
      </p:sp>
      <p:sp>
        <p:nvSpPr>
          <p:cNvPr id="32" name="Rounded Rectangle 31"/>
          <p:cNvSpPr/>
          <p:nvPr/>
        </p:nvSpPr>
        <p:spPr>
          <a:xfrm>
            <a:off x="6919428" y="5098419"/>
            <a:ext cx="1461211" cy="861292"/>
          </a:xfrm>
          <a:prstGeom prst="roundRect">
            <a:avLst>
              <a:gd name="adj" fmla="val 1764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a:spLocks/>
          </p:cNvSpPr>
          <p:nvPr/>
        </p:nvSpPr>
        <p:spPr>
          <a:xfrm rot="12600000" flipH="1">
            <a:off x="6741827" y="5175288"/>
            <a:ext cx="578938" cy="390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3"/>
          <p:cNvSpPr>
            <a:spLocks/>
          </p:cNvSpPr>
          <p:nvPr/>
        </p:nvSpPr>
        <p:spPr>
          <a:xfrm>
            <a:off x="6919428" y="5148836"/>
            <a:ext cx="1402896" cy="756319"/>
          </a:xfrm>
          <a:prstGeom prst="roundRect">
            <a:avLst>
              <a:gd name="adj" fmla="val 17643"/>
            </a:avLst>
          </a:prstGeom>
          <a:gradFill flip="none" rotWithShape="1">
            <a:gsLst>
              <a:gs pos="0">
                <a:schemeClr val="bg1">
                  <a:lumMod val="92000"/>
                </a:schemeClr>
              </a:gs>
              <a:gs pos="100000">
                <a:schemeClr val="bg1"/>
              </a:gs>
            </a:gsLst>
            <a:lin ang="18900000" scaled="1"/>
            <a:tileRect/>
          </a:gra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50000"/>
                    <a:lumOff val="50000"/>
                  </a:schemeClr>
                </a:solidFill>
                <a:latin typeface="Arial" pitchFamily="34" charset="0"/>
                <a:cs typeface="Arial" pitchFamily="34" charset="0"/>
              </a:rPr>
              <a:t>DDL CDS view</a:t>
            </a:r>
            <a:endParaRPr lang="en-US" sz="2000" b="1" dirty="0">
              <a:solidFill>
                <a:schemeClr val="tx1">
                  <a:lumMod val="50000"/>
                  <a:lumOff val="50000"/>
                </a:schemeClr>
              </a:solidFill>
              <a:latin typeface="Arial" pitchFamily="34" charset="0"/>
              <a:cs typeface="Arial" pitchFamily="34" charset="0"/>
            </a:endParaRPr>
          </a:p>
        </p:txBody>
      </p:sp>
      <p:sp>
        <p:nvSpPr>
          <p:cNvPr id="35" name="Rounded Rectangle 34"/>
          <p:cNvSpPr>
            <a:spLocks/>
          </p:cNvSpPr>
          <p:nvPr/>
        </p:nvSpPr>
        <p:spPr>
          <a:xfrm>
            <a:off x="5295134" y="6026772"/>
            <a:ext cx="1350384" cy="797101"/>
          </a:xfrm>
          <a:prstGeom prst="roundRect">
            <a:avLst>
              <a:gd name="adj" fmla="val 17643"/>
            </a:avLst>
          </a:prstGeom>
          <a:gradFill flip="none" rotWithShape="1">
            <a:gsLst>
              <a:gs pos="0">
                <a:schemeClr val="bg1">
                  <a:lumMod val="92000"/>
                </a:schemeClr>
              </a:gs>
              <a:gs pos="100000">
                <a:schemeClr val="bg1"/>
              </a:gs>
            </a:gsLst>
            <a:lin ang="18900000" scaled="1"/>
            <a:tileRect/>
          </a:gra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50000"/>
                    <a:lumOff val="50000"/>
                  </a:schemeClr>
                </a:solidFill>
                <a:latin typeface="Arial" pitchFamily="34" charset="0"/>
                <a:cs typeface="Arial" pitchFamily="34" charset="0"/>
              </a:rPr>
              <a:t>User Profile</a:t>
            </a:r>
            <a:endParaRPr lang="en-US" sz="2000" b="1" dirty="0">
              <a:solidFill>
                <a:schemeClr val="tx1">
                  <a:lumMod val="50000"/>
                  <a:lumOff val="50000"/>
                </a:schemeClr>
              </a:solidFill>
              <a:latin typeface="Arial" pitchFamily="34" charset="0"/>
              <a:cs typeface="Arial" pitchFamily="34" charset="0"/>
            </a:endParaRPr>
          </a:p>
        </p:txBody>
      </p:sp>
      <p:sp>
        <p:nvSpPr>
          <p:cNvPr id="36" name="Rectangle 35"/>
          <p:cNvSpPr>
            <a:spLocks/>
          </p:cNvSpPr>
          <p:nvPr/>
        </p:nvSpPr>
        <p:spPr>
          <a:xfrm rot="5400000">
            <a:off x="5753006" y="5819355"/>
            <a:ext cx="36912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3744455" y="1519722"/>
            <a:ext cx="4379807" cy="738493"/>
          </a:xfrm>
          <a:prstGeom prst="rect">
            <a:avLst/>
          </a:prstGeom>
          <a:noFill/>
        </p:spPr>
        <p:txBody>
          <a:bodyPr wrap="square" lIns="0" tIns="0" rIns="0" bIns="0" rtlCol="0">
            <a:spAutoFit/>
          </a:bodyPr>
          <a:lstStyle/>
          <a:p>
            <a:pPr fontAlgn="base">
              <a:spcAft>
                <a:spcPct val="0"/>
              </a:spcAft>
              <a:buClr>
                <a:srgbClr val="F0AB00"/>
              </a:buClr>
              <a:buSzPct val="80000"/>
            </a:pPr>
            <a:r>
              <a:rPr lang="en-US" sz="1600" dirty="0">
                <a:solidFill>
                  <a:srgbClr val="0000FF"/>
                </a:solidFill>
                <a:latin typeface="Consolas" panose="020B0609020204030204" pitchFamily="49" charset="0"/>
                <a:ea typeface="ＭＳ Ｐゴシック" pitchFamily="34" charset="-128"/>
              </a:rPr>
              <a:t>SELECT</a:t>
            </a:r>
            <a:r>
              <a:rPr lang="en-US" sz="1100" kern="0" dirty="0">
                <a:latin typeface="Courier New" pitchFamily="49" charset="0"/>
                <a:ea typeface="Arial Unicode MS" pitchFamily="34" charset="-128"/>
                <a:cs typeface="Courier New" pitchFamily="49" charset="0"/>
              </a:rPr>
              <a:t> </a:t>
            </a:r>
            <a:r>
              <a:rPr lang="en-US" sz="1600" dirty="0">
                <a:solidFill>
                  <a:srgbClr val="0000FF"/>
                </a:solidFill>
                <a:latin typeface="Consolas" panose="020B0609020204030204" pitchFamily="49" charset="0"/>
                <a:ea typeface="ＭＳ Ｐゴシック" pitchFamily="34" charset="-128"/>
              </a:rPr>
              <a:t>… FROM … INTO …</a:t>
            </a:r>
          </a:p>
          <a:p>
            <a:pPr fontAlgn="base">
              <a:spcAft>
                <a:spcPct val="0"/>
              </a:spcAft>
              <a:buClr>
                <a:srgbClr val="F0AB00"/>
              </a:buClr>
              <a:buSzPct val="80000"/>
            </a:pPr>
            <a:r>
              <a:rPr lang="en-US" sz="1100" kern="0" dirty="0">
                <a:latin typeface="Courier New" pitchFamily="49" charset="0"/>
                <a:ea typeface="Arial Unicode MS" pitchFamily="34" charset="-128"/>
                <a:cs typeface="Courier New" pitchFamily="49" charset="0"/>
              </a:rPr>
              <a:t>  </a:t>
            </a:r>
            <a:r>
              <a:rPr lang="en-US" sz="1600" dirty="0">
                <a:solidFill>
                  <a:srgbClr val="0000FF"/>
                </a:solidFill>
                <a:latin typeface="Consolas" panose="020B0609020204030204" pitchFamily="49" charset="0"/>
                <a:ea typeface="ＭＳ Ｐゴシック" pitchFamily="34" charset="-128"/>
              </a:rPr>
              <a:t>WHERE …</a:t>
            </a:r>
            <a:br>
              <a:rPr lang="en-US" sz="1600" dirty="0">
                <a:solidFill>
                  <a:srgbClr val="0000FF"/>
                </a:solidFill>
                <a:latin typeface="Consolas" panose="020B0609020204030204" pitchFamily="49" charset="0"/>
                <a:ea typeface="ＭＳ Ｐゴシック" pitchFamily="34" charset="-128"/>
              </a:rPr>
            </a:br>
            <a:r>
              <a:rPr lang="en-US" sz="1600" dirty="0">
                <a:solidFill>
                  <a:srgbClr val="0000FF"/>
                </a:solidFill>
                <a:latin typeface="Consolas" panose="020B0609020204030204" pitchFamily="49" charset="0"/>
                <a:ea typeface="ＭＳ Ｐゴシック" pitchFamily="34" charset="-128"/>
              </a:rPr>
              <a:t>   AND </a:t>
            </a:r>
            <a:r>
              <a:rPr lang="en-US" sz="1600" b="1" dirty="0">
                <a:solidFill>
                  <a:srgbClr val="000000"/>
                </a:solidFill>
                <a:latin typeface="Consolas" panose="020B0609020204030204" pitchFamily="49" charset="0"/>
                <a:ea typeface="MS PGothic" panose="020B0600070205080204" pitchFamily="34" charset="-128"/>
              </a:rPr>
              <a:t>&lt;Authorization Filter Condition&gt;  </a:t>
            </a:r>
          </a:p>
        </p:txBody>
      </p:sp>
      <p:sp>
        <p:nvSpPr>
          <p:cNvPr id="38" name="TextBox 37"/>
          <p:cNvSpPr txBox="1"/>
          <p:nvPr/>
        </p:nvSpPr>
        <p:spPr>
          <a:xfrm>
            <a:off x="1272921" y="5210458"/>
            <a:ext cx="2044672" cy="1113125"/>
          </a:xfrm>
          <a:prstGeom prst="rect">
            <a:avLst/>
          </a:prstGeom>
          <a:noFill/>
        </p:spPr>
        <p:txBody>
          <a:bodyPr wrap="square" lIns="0" tIns="0" rIns="0" bIns="0" rtlCol="0">
            <a:spAutoFit/>
          </a:bodyPr>
          <a:lstStyle/>
          <a:p>
            <a:pPr algn="ctr" fontAlgn="base">
              <a:spcBef>
                <a:spcPct val="50000"/>
              </a:spcBef>
              <a:spcAft>
                <a:spcPct val="0"/>
              </a:spcAft>
              <a:buClr>
                <a:srgbClr val="F0AB00"/>
              </a:buClr>
              <a:buSzPct val="80000"/>
            </a:pPr>
            <a:r>
              <a:rPr lang="en-US" sz="1600" kern="0" dirty="0">
                <a:ea typeface="Arial Unicode MS" pitchFamily="34" charset="-128"/>
                <a:cs typeface="Arial Unicode MS" pitchFamily="34" charset="-128"/>
              </a:rPr>
              <a:t>Authorization Object</a:t>
            </a:r>
            <a:br>
              <a:rPr lang="en-US" sz="1600" kern="0" dirty="0">
                <a:ea typeface="Arial Unicode MS" pitchFamily="34" charset="-128"/>
                <a:cs typeface="Arial Unicode MS" pitchFamily="34" charset="-128"/>
              </a:rPr>
            </a:br>
            <a:endParaRPr lang="en-US" sz="1600" kern="0" dirty="0">
              <a:ea typeface="Arial Unicode MS" pitchFamily="34" charset="-128"/>
              <a:cs typeface="Arial Unicode MS" pitchFamily="34" charset="-128"/>
            </a:endParaRPr>
          </a:p>
          <a:p>
            <a:pPr algn="ctr" fontAlgn="base">
              <a:spcBef>
                <a:spcPts val="1000"/>
              </a:spcBef>
              <a:spcAft>
                <a:spcPct val="0"/>
              </a:spcAft>
              <a:buClr>
                <a:srgbClr val="F0AB00"/>
              </a:buClr>
              <a:buSzPct val="80000"/>
            </a:pPr>
            <a:r>
              <a:rPr lang="en-US" sz="1600" kern="0" dirty="0">
                <a:ea typeface="Arial Unicode MS" pitchFamily="34" charset="-128"/>
                <a:cs typeface="Arial Unicode MS" pitchFamily="34" charset="-128"/>
              </a:rPr>
              <a:t>View fields</a:t>
            </a:r>
          </a:p>
          <a:p>
            <a:pPr fontAlgn="base">
              <a:spcAft>
                <a:spcPct val="0"/>
              </a:spcAft>
              <a:buClr>
                <a:srgbClr val="F0AB00"/>
              </a:buClr>
              <a:buSzPct val="80000"/>
            </a:pPr>
            <a:r>
              <a:rPr lang="en-US" sz="1600" b="1" dirty="0" smtClean="0">
                <a:solidFill>
                  <a:srgbClr val="000000"/>
                </a:solidFill>
                <a:latin typeface="Consolas" panose="020B0609020204030204" pitchFamily="49" charset="0"/>
                <a:ea typeface="MS PGothic" panose="020B0600070205080204" pitchFamily="34" charset="-128"/>
              </a:rPr>
              <a:t>  </a:t>
            </a:r>
            <a:endParaRPr lang="en-US" sz="1600" b="1" dirty="0">
              <a:solidFill>
                <a:srgbClr val="000000"/>
              </a:solidFill>
              <a:latin typeface="Consolas" panose="020B0609020204030204" pitchFamily="49" charset="0"/>
              <a:ea typeface="MS PGothic" panose="020B0600070205080204" pitchFamily="34" charset="-128"/>
            </a:endParaRPr>
          </a:p>
        </p:txBody>
      </p:sp>
      <p:sp>
        <p:nvSpPr>
          <p:cNvPr id="39" name="Right Arrow 38"/>
          <p:cNvSpPr/>
          <p:nvPr/>
        </p:nvSpPr>
        <p:spPr bwMode="gray">
          <a:xfrm rot="16200000" flipH="1">
            <a:off x="2332301" y="5547460"/>
            <a:ext cx="320150" cy="202732"/>
          </a:xfrm>
          <a:prstGeom prst="rightArrow">
            <a:avLst/>
          </a:prstGeom>
          <a:solidFill>
            <a:schemeClr val="accent2"/>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sp>
        <p:nvSpPr>
          <p:cNvPr id="40" name="Right Arrow 39"/>
          <p:cNvSpPr/>
          <p:nvPr/>
        </p:nvSpPr>
        <p:spPr bwMode="gray">
          <a:xfrm rot="16200000">
            <a:off x="1997040" y="5547458"/>
            <a:ext cx="320150" cy="202732"/>
          </a:xfrm>
          <a:prstGeom prst="rightArrow">
            <a:avLst/>
          </a:prstGeom>
          <a:solidFill>
            <a:schemeClr val="accent2"/>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spTree>
    <p:extLst>
      <p:ext uri="{BB962C8B-B14F-4D97-AF65-F5344CB8AC3E}">
        <p14:creationId xmlns:p14="http://schemas.microsoft.com/office/powerpoint/2010/main" val="11797454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smtClean="0">
                <a:latin typeface="Cooper Black" panose="0208090404030B020404" pitchFamily="18" charset="0"/>
              </a:rPr>
              <a:t>Which DCL Roles are Evaluated When ? </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65" name="Rectangle 64"/>
          <p:cNvSpPr/>
          <p:nvPr/>
        </p:nvSpPr>
        <p:spPr bwMode="gray">
          <a:xfrm>
            <a:off x="7151921" y="1016214"/>
            <a:ext cx="4800087" cy="5429159"/>
          </a:xfrm>
          <a:prstGeom prst="rect">
            <a:avLst/>
          </a:prstGeom>
          <a:solidFill>
            <a:srgbClr val="F0AB00"/>
          </a:solidFill>
          <a:ln w="6350" algn="ctr">
            <a:noFill/>
            <a:miter lim="800000"/>
            <a:headEnd/>
            <a:tailEnd/>
          </a:ln>
        </p:spPr>
        <p:txBody>
          <a:bodyPr lIns="89979" tIns="71983" rIns="89979" bIns="71983" rtlCol="0" anchor="t"/>
          <a:lstStyle/>
          <a:p>
            <a:pPr algn="ctr" fontAlgn="base">
              <a:spcBef>
                <a:spcPct val="50000"/>
              </a:spcBef>
              <a:spcAft>
                <a:spcPct val="0"/>
              </a:spcAft>
              <a:buClr>
                <a:srgbClr val="F0AB00"/>
              </a:buClr>
              <a:buSzPct val="80000"/>
            </a:pPr>
            <a:r>
              <a:rPr lang="de-DE" sz="1800" b="1" kern="0" dirty="0">
                <a:solidFill>
                  <a:schemeClr val="bg1"/>
                </a:solidFill>
                <a:ea typeface="Arial Unicode MS" pitchFamily="34" charset="-128"/>
                <a:cs typeface="Arial Unicode MS" pitchFamily="34" charset="-128"/>
              </a:rPr>
              <a:t>ABAP Open SQL</a:t>
            </a:r>
          </a:p>
        </p:txBody>
      </p:sp>
      <p:sp>
        <p:nvSpPr>
          <p:cNvPr id="66" name="Rectangle 65"/>
          <p:cNvSpPr/>
          <p:nvPr/>
        </p:nvSpPr>
        <p:spPr bwMode="gray">
          <a:xfrm>
            <a:off x="4208797" y="1016214"/>
            <a:ext cx="2472637" cy="5429159"/>
          </a:xfrm>
          <a:prstGeom prst="rect">
            <a:avLst/>
          </a:prstGeom>
          <a:solidFill>
            <a:srgbClr val="A8A340"/>
          </a:solidFill>
          <a:ln w="6350" algn="ctr">
            <a:noFill/>
            <a:miter lim="800000"/>
            <a:headEnd/>
            <a:tailEnd/>
          </a:ln>
        </p:spPr>
        <p:txBody>
          <a:bodyPr lIns="89979" tIns="71983" rIns="89979" bIns="71983" rtlCol="0" anchor="t"/>
          <a:lstStyle/>
          <a:p>
            <a:pPr algn="ctr" fontAlgn="base">
              <a:spcBef>
                <a:spcPct val="50000"/>
              </a:spcBef>
              <a:spcAft>
                <a:spcPct val="0"/>
              </a:spcAft>
              <a:buClr>
                <a:srgbClr val="F0AB00"/>
              </a:buClr>
              <a:buSzPct val="80000"/>
            </a:pPr>
            <a:r>
              <a:rPr lang="de-DE" sz="1800" b="1" kern="0">
                <a:solidFill>
                  <a:schemeClr val="bg1"/>
                </a:solidFill>
                <a:ea typeface="Arial Unicode MS" pitchFamily="34" charset="-128"/>
                <a:cs typeface="Arial Unicode MS" pitchFamily="34" charset="-128"/>
              </a:rPr>
              <a:t>DCL Roles</a:t>
            </a:r>
            <a:endParaRPr lang="de-DE" sz="1800" b="1" kern="0" dirty="0">
              <a:solidFill>
                <a:schemeClr val="bg1"/>
              </a:solidFill>
              <a:ea typeface="Arial Unicode MS" pitchFamily="34" charset="-128"/>
              <a:cs typeface="Arial Unicode MS" pitchFamily="34" charset="-128"/>
            </a:endParaRPr>
          </a:p>
        </p:txBody>
      </p:sp>
      <p:sp>
        <p:nvSpPr>
          <p:cNvPr id="67" name="Rectangle 66"/>
          <p:cNvSpPr/>
          <p:nvPr/>
        </p:nvSpPr>
        <p:spPr bwMode="gray">
          <a:xfrm>
            <a:off x="347413" y="1036082"/>
            <a:ext cx="3423543" cy="5429159"/>
          </a:xfrm>
          <a:prstGeom prst="rect">
            <a:avLst/>
          </a:prstGeom>
          <a:solidFill>
            <a:srgbClr val="609A7F"/>
          </a:solidFill>
          <a:ln w="6350" algn="ctr">
            <a:noFill/>
            <a:miter lim="800000"/>
            <a:headEnd/>
            <a:tailEnd/>
          </a:ln>
        </p:spPr>
        <p:txBody>
          <a:bodyPr lIns="89979" tIns="71983" rIns="89979" bIns="71983" rtlCol="0" anchor="t"/>
          <a:lstStyle/>
          <a:p>
            <a:pPr algn="ctr" fontAlgn="base">
              <a:spcBef>
                <a:spcPct val="50000"/>
              </a:spcBef>
              <a:spcAft>
                <a:spcPct val="0"/>
              </a:spcAft>
              <a:buClr>
                <a:srgbClr val="F0AB00"/>
              </a:buClr>
              <a:buSzPct val="80000"/>
            </a:pPr>
            <a:r>
              <a:rPr lang="de-DE" sz="1800" b="1" kern="0">
                <a:solidFill>
                  <a:schemeClr val="bg1"/>
                </a:solidFill>
                <a:ea typeface="Arial Unicode MS" pitchFamily="34" charset="-128"/>
                <a:cs typeface="Arial Unicode MS" pitchFamily="34" charset="-128"/>
              </a:rPr>
              <a:t>CDS Views</a:t>
            </a:r>
            <a:endParaRPr lang="de-DE" sz="1800" b="1" kern="0" dirty="0">
              <a:solidFill>
                <a:schemeClr val="bg1"/>
              </a:solidFill>
              <a:ea typeface="Arial Unicode MS" pitchFamily="34" charset="-128"/>
              <a:cs typeface="Arial Unicode MS" pitchFamily="34" charset="-128"/>
            </a:endParaRPr>
          </a:p>
        </p:txBody>
      </p:sp>
      <p:cxnSp>
        <p:nvCxnSpPr>
          <p:cNvPr id="68" name="Straight Arrow Connector 67"/>
          <p:cNvCxnSpPr>
            <a:stCxn id="114" idx="1"/>
            <a:endCxn id="75" idx="3"/>
          </p:cNvCxnSpPr>
          <p:nvPr/>
        </p:nvCxnSpPr>
        <p:spPr>
          <a:xfrm flipH="1" flipV="1">
            <a:off x="2278105" y="3395462"/>
            <a:ext cx="5214901" cy="15906"/>
          </a:xfrm>
          <a:prstGeom prst="straightConnector1">
            <a:avLst/>
          </a:prstGeom>
          <a:ln w="38100">
            <a:solidFill>
              <a:srgbClr val="008FD3"/>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a:stCxn id="115" idx="1"/>
            <a:endCxn id="82" idx="3"/>
          </p:cNvCxnSpPr>
          <p:nvPr/>
        </p:nvCxnSpPr>
        <p:spPr>
          <a:xfrm flipH="1">
            <a:off x="2278107" y="4701958"/>
            <a:ext cx="5214899" cy="6360"/>
          </a:xfrm>
          <a:prstGeom prst="straightConnector1">
            <a:avLst/>
          </a:prstGeom>
          <a:ln w="38100">
            <a:solidFill>
              <a:srgbClr val="008FD3"/>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113" idx="1"/>
          </p:cNvCxnSpPr>
          <p:nvPr/>
        </p:nvCxnSpPr>
        <p:spPr>
          <a:xfrm flipH="1">
            <a:off x="2290802" y="2121275"/>
            <a:ext cx="5202204" cy="15565"/>
          </a:xfrm>
          <a:prstGeom prst="straightConnector1">
            <a:avLst/>
          </a:prstGeom>
          <a:ln w="38100">
            <a:solidFill>
              <a:srgbClr val="008FD3"/>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71" name="Rectangle 70"/>
          <p:cNvSpPr/>
          <p:nvPr/>
        </p:nvSpPr>
        <p:spPr bwMode="gray">
          <a:xfrm>
            <a:off x="898201" y="1712625"/>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cxnSp>
        <p:nvCxnSpPr>
          <p:cNvPr id="72" name="Straight Connector 71"/>
          <p:cNvCxnSpPr/>
          <p:nvPr/>
        </p:nvCxnSpPr>
        <p:spPr>
          <a:xfrm>
            <a:off x="898201" y="2005853"/>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TextBox 72"/>
          <p:cNvSpPr txBox="1"/>
          <p:nvPr/>
        </p:nvSpPr>
        <p:spPr>
          <a:xfrm>
            <a:off x="898201" y="1772991"/>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b="1" kern="0" dirty="0">
                <a:ea typeface="Arial Unicode MS" pitchFamily="34" charset="-128"/>
                <a:cs typeface="Arial Unicode MS" pitchFamily="34" charset="-128"/>
              </a:rPr>
              <a:t>VIEW_D</a:t>
            </a:r>
          </a:p>
        </p:txBody>
      </p:sp>
      <p:sp>
        <p:nvSpPr>
          <p:cNvPr id="74" name="TextBox 73"/>
          <p:cNvSpPr txBox="1"/>
          <p:nvPr/>
        </p:nvSpPr>
        <p:spPr>
          <a:xfrm>
            <a:off x="898200" y="2040350"/>
            <a:ext cx="1379908" cy="400017"/>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 AttributeB</a:t>
            </a:r>
          </a:p>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_VIEW_A.AttributeA</a:t>
            </a:r>
          </a:p>
        </p:txBody>
      </p:sp>
      <p:sp>
        <p:nvSpPr>
          <p:cNvPr id="75" name="Rectangle 74"/>
          <p:cNvSpPr/>
          <p:nvPr/>
        </p:nvSpPr>
        <p:spPr bwMode="gray">
          <a:xfrm>
            <a:off x="898199" y="3003051"/>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cxnSp>
        <p:nvCxnSpPr>
          <p:cNvPr id="76" name="Straight Connector 75"/>
          <p:cNvCxnSpPr/>
          <p:nvPr/>
        </p:nvCxnSpPr>
        <p:spPr>
          <a:xfrm>
            <a:off x="898199" y="3296280"/>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898199" y="3063418"/>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VIEW_C</a:t>
            </a:r>
          </a:p>
        </p:txBody>
      </p:sp>
      <p:sp>
        <p:nvSpPr>
          <p:cNvPr id="78" name="TextBox 77"/>
          <p:cNvSpPr txBox="1"/>
          <p:nvPr/>
        </p:nvSpPr>
        <p:spPr>
          <a:xfrm>
            <a:off x="898198" y="3330776"/>
            <a:ext cx="1379908" cy="400017"/>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 AttributeB</a:t>
            </a:r>
          </a:p>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Association: _VIEW_A</a:t>
            </a:r>
          </a:p>
        </p:txBody>
      </p:sp>
      <p:sp>
        <p:nvSpPr>
          <p:cNvPr id="79" name="Rectangle 78"/>
          <p:cNvSpPr/>
          <p:nvPr/>
        </p:nvSpPr>
        <p:spPr bwMode="gray">
          <a:xfrm>
            <a:off x="898202" y="4299817"/>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cxnSp>
        <p:nvCxnSpPr>
          <p:cNvPr id="80" name="Straight Connector 79"/>
          <p:cNvCxnSpPr/>
          <p:nvPr/>
        </p:nvCxnSpPr>
        <p:spPr>
          <a:xfrm>
            <a:off x="898202" y="4593046"/>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TextBox 80"/>
          <p:cNvSpPr txBox="1"/>
          <p:nvPr/>
        </p:nvSpPr>
        <p:spPr>
          <a:xfrm>
            <a:off x="898202" y="4360184"/>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VIEW_B</a:t>
            </a:r>
          </a:p>
        </p:txBody>
      </p:sp>
      <p:sp>
        <p:nvSpPr>
          <p:cNvPr id="82" name="TextBox 81"/>
          <p:cNvSpPr txBox="1"/>
          <p:nvPr/>
        </p:nvSpPr>
        <p:spPr>
          <a:xfrm>
            <a:off x="898201" y="4627544"/>
            <a:ext cx="1379908" cy="161546"/>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 AttributeB</a:t>
            </a:r>
          </a:p>
        </p:txBody>
      </p:sp>
      <p:sp>
        <p:nvSpPr>
          <p:cNvPr id="83" name="Rectangle 82"/>
          <p:cNvSpPr/>
          <p:nvPr/>
        </p:nvSpPr>
        <p:spPr bwMode="gray">
          <a:xfrm>
            <a:off x="898198" y="5509203"/>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cxnSp>
        <p:nvCxnSpPr>
          <p:cNvPr id="84" name="Straight Connector 83"/>
          <p:cNvCxnSpPr/>
          <p:nvPr/>
        </p:nvCxnSpPr>
        <p:spPr>
          <a:xfrm>
            <a:off x="898198" y="5802432"/>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898198" y="5569570"/>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VIEW_A</a:t>
            </a:r>
          </a:p>
        </p:txBody>
      </p:sp>
      <p:sp>
        <p:nvSpPr>
          <p:cNvPr id="86" name="TextBox 85"/>
          <p:cNvSpPr txBox="1"/>
          <p:nvPr/>
        </p:nvSpPr>
        <p:spPr>
          <a:xfrm>
            <a:off x="898197" y="5836930"/>
            <a:ext cx="1379908" cy="161546"/>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050" kern="0" dirty="0">
                <a:ea typeface="Arial Unicode MS" pitchFamily="34" charset="-128"/>
                <a:cs typeface="Arial Unicode MS" pitchFamily="34" charset="-128"/>
              </a:rPr>
              <a:t> AttributeA</a:t>
            </a:r>
          </a:p>
        </p:txBody>
      </p:sp>
      <p:cxnSp>
        <p:nvCxnSpPr>
          <p:cNvPr id="87" name="Straight Arrow Connector 86"/>
          <p:cNvCxnSpPr>
            <a:stCxn id="71" idx="2"/>
            <a:endCxn id="75" idx="0"/>
          </p:cNvCxnSpPr>
          <p:nvPr/>
        </p:nvCxnSpPr>
        <p:spPr>
          <a:xfrm flipH="1">
            <a:off x="1588152" y="2497447"/>
            <a:ext cx="2" cy="505603"/>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a:stCxn id="75" idx="2"/>
            <a:endCxn id="79" idx="0"/>
          </p:cNvCxnSpPr>
          <p:nvPr/>
        </p:nvCxnSpPr>
        <p:spPr>
          <a:xfrm>
            <a:off x="1588153" y="3787875"/>
            <a:ext cx="3" cy="511942"/>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89" name="TextBox 88"/>
          <p:cNvSpPr txBox="1"/>
          <p:nvPr/>
        </p:nvSpPr>
        <p:spPr>
          <a:xfrm>
            <a:off x="1646925" y="2678602"/>
            <a:ext cx="1321132" cy="21539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&lt;&lt;select from&gt;&gt;</a:t>
            </a:r>
          </a:p>
        </p:txBody>
      </p:sp>
      <p:sp>
        <p:nvSpPr>
          <p:cNvPr id="90" name="TextBox 89"/>
          <p:cNvSpPr txBox="1"/>
          <p:nvPr/>
        </p:nvSpPr>
        <p:spPr>
          <a:xfrm>
            <a:off x="1646925" y="3968617"/>
            <a:ext cx="1471037" cy="21539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&lt;&lt;select from&gt;&gt;</a:t>
            </a:r>
          </a:p>
        </p:txBody>
      </p:sp>
      <p:sp>
        <p:nvSpPr>
          <p:cNvPr id="91" name="TextBox 90"/>
          <p:cNvSpPr txBox="1"/>
          <p:nvPr/>
        </p:nvSpPr>
        <p:spPr>
          <a:xfrm>
            <a:off x="778304" y="5189223"/>
            <a:ext cx="1604142" cy="215394"/>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&lt;&lt;association&gt;&gt;</a:t>
            </a:r>
          </a:p>
        </p:txBody>
      </p:sp>
      <p:cxnSp>
        <p:nvCxnSpPr>
          <p:cNvPr id="92" name="Connector: Elbow 9"/>
          <p:cNvCxnSpPr>
            <a:stCxn id="78" idx="1"/>
            <a:endCxn id="85" idx="1"/>
          </p:cNvCxnSpPr>
          <p:nvPr/>
        </p:nvCxnSpPr>
        <p:spPr>
          <a:xfrm rot="10800000" flipV="1">
            <a:off x="898197" y="3530785"/>
            <a:ext cx="12697" cy="2146482"/>
          </a:xfrm>
          <a:prstGeom prst="bentConnector3">
            <a:avLst>
              <a:gd name="adj1" fmla="val 1800000"/>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93" name="Rectangle 92"/>
          <p:cNvSpPr/>
          <p:nvPr/>
        </p:nvSpPr>
        <p:spPr bwMode="gray">
          <a:xfrm>
            <a:off x="4769802" y="1712625"/>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sz="1200" kern="0" dirty="0">
              <a:ea typeface="Arial Unicode MS" pitchFamily="34" charset="-128"/>
              <a:cs typeface="Arial Unicode MS" pitchFamily="34" charset="-128"/>
            </a:endParaRPr>
          </a:p>
        </p:txBody>
      </p:sp>
      <p:cxnSp>
        <p:nvCxnSpPr>
          <p:cNvPr id="94" name="Straight Connector 93"/>
          <p:cNvCxnSpPr/>
          <p:nvPr/>
        </p:nvCxnSpPr>
        <p:spPr>
          <a:xfrm>
            <a:off x="4769802" y="2005853"/>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TextBox 94"/>
          <p:cNvSpPr txBox="1"/>
          <p:nvPr/>
        </p:nvSpPr>
        <p:spPr>
          <a:xfrm>
            <a:off x="4769802" y="1772991"/>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b="1" kern="0" dirty="0">
                <a:ea typeface="Arial Unicode MS" pitchFamily="34" charset="-128"/>
                <a:cs typeface="Arial Unicode MS" pitchFamily="34" charset="-128"/>
              </a:rPr>
              <a:t>ROLE_D</a:t>
            </a:r>
          </a:p>
        </p:txBody>
      </p:sp>
      <p:sp>
        <p:nvSpPr>
          <p:cNvPr id="96" name="TextBox 95"/>
          <p:cNvSpPr txBox="1"/>
          <p:nvPr/>
        </p:nvSpPr>
        <p:spPr>
          <a:xfrm>
            <a:off x="4769798" y="2040349"/>
            <a:ext cx="1379908" cy="446173"/>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 grant select on</a:t>
            </a:r>
          </a:p>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VIEW_D …</a:t>
            </a:r>
          </a:p>
        </p:txBody>
      </p:sp>
      <p:sp>
        <p:nvSpPr>
          <p:cNvPr id="97" name="Rectangle 96"/>
          <p:cNvSpPr/>
          <p:nvPr/>
        </p:nvSpPr>
        <p:spPr bwMode="gray">
          <a:xfrm>
            <a:off x="4769800" y="3003051"/>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sz="1200" kern="0" dirty="0">
              <a:ea typeface="Arial Unicode MS" pitchFamily="34" charset="-128"/>
              <a:cs typeface="Arial Unicode MS" pitchFamily="34" charset="-128"/>
            </a:endParaRPr>
          </a:p>
        </p:txBody>
      </p:sp>
      <p:cxnSp>
        <p:nvCxnSpPr>
          <p:cNvPr id="98" name="Straight Connector 97"/>
          <p:cNvCxnSpPr/>
          <p:nvPr/>
        </p:nvCxnSpPr>
        <p:spPr>
          <a:xfrm>
            <a:off x="4769800" y="3296280"/>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99" name="TextBox 98"/>
          <p:cNvSpPr txBox="1"/>
          <p:nvPr/>
        </p:nvSpPr>
        <p:spPr>
          <a:xfrm>
            <a:off x="4769800" y="3063418"/>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ROLE_C</a:t>
            </a:r>
          </a:p>
        </p:txBody>
      </p:sp>
      <p:sp>
        <p:nvSpPr>
          <p:cNvPr id="100" name="TextBox 99"/>
          <p:cNvSpPr txBox="1"/>
          <p:nvPr/>
        </p:nvSpPr>
        <p:spPr>
          <a:xfrm>
            <a:off x="4769799" y="3330776"/>
            <a:ext cx="1379908" cy="446173"/>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 grant select on</a:t>
            </a:r>
          </a:p>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VIEW_C …</a:t>
            </a:r>
          </a:p>
        </p:txBody>
      </p:sp>
      <p:sp>
        <p:nvSpPr>
          <p:cNvPr id="101" name="Rectangle 100"/>
          <p:cNvSpPr/>
          <p:nvPr/>
        </p:nvSpPr>
        <p:spPr bwMode="gray">
          <a:xfrm>
            <a:off x="4769803" y="4299817"/>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sz="1200" kern="0" dirty="0">
              <a:ea typeface="Arial Unicode MS" pitchFamily="34" charset="-128"/>
              <a:cs typeface="Arial Unicode MS" pitchFamily="34" charset="-128"/>
            </a:endParaRPr>
          </a:p>
        </p:txBody>
      </p:sp>
      <p:cxnSp>
        <p:nvCxnSpPr>
          <p:cNvPr id="102" name="Straight Connector 101"/>
          <p:cNvCxnSpPr/>
          <p:nvPr/>
        </p:nvCxnSpPr>
        <p:spPr>
          <a:xfrm>
            <a:off x="4769803" y="4593046"/>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03" name="TextBox 102"/>
          <p:cNvSpPr txBox="1"/>
          <p:nvPr/>
        </p:nvSpPr>
        <p:spPr>
          <a:xfrm>
            <a:off x="4769803" y="4360184"/>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ROLE_B</a:t>
            </a:r>
          </a:p>
        </p:txBody>
      </p:sp>
      <p:sp>
        <p:nvSpPr>
          <p:cNvPr id="104" name="TextBox 103"/>
          <p:cNvSpPr txBox="1"/>
          <p:nvPr/>
        </p:nvSpPr>
        <p:spPr>
          <a:xfrm>
            <a:off x="4769802" y="4627543"/>
            <a:ext cx="1379908" cy="707722"/>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 grant select on</a:t>
            </a:r>
          </a:p>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VIEW_B …</a:t>
            </a:r>
          </a:p>
          <a:p>
            <a:pPr algn="ctr" fontAlgn="base">
              <a:spcBef>
                <a:spcPts val="600"/>
              </a:spcBef>
              <a:spcAft>
                <a:spcPct val="0"/>
              </a:spcAft>
              <a:buClr>
                <a:srgbClr val="F0AB00"/>
              </a:buClr>
              <a:buSzPct val="80000"/>
            </a:pPr>
            <a:endParaRPr lang="en-US" sz="1200" kern="0" dirty="0">
              <a:ea typeface="Arial Unicode MS" pitchFamily="34" charset="-128"/>
              <a:cs typeface="Arial Unicode MS" pitchFamily="34" charset="-128"/>
            </a:endParaRPr>
          </a:p>
        </p:txBody>
      </p:sp>
      <p:sp>
        <p:nvSpPr>
          <p:cNvPr id="105" name="Rectangle 104"/>
          <p:cNvSpPr/>
          <p:nvPr/>
        </p:nvSpPr>
        <p:spPr bwMode="gray">
          <a:xfrm>
            <a:off x="4769799" y="5509203"/>
            <a:ext cx="1379908" cy="784823"/>
          </a:xfrm>
          <a:prstGeom prst="rect">
            <a:avLst/>
          </a:prstGeom>
          <a:solidFill>
            <a:schemeClr val="tx2">
              <a:lumMod val="20000"/>
              <a:lumOff val="80000"/>
            </a:schemeClr>
          </a:solidFill>
          <a:ln w="3175" algn="ctr">
            <a:solidFill>
              <a:schemeClr val="tx1"/>
            </a:solidFill>
            <a:miter lim="800000"/>
            <a:headEnd/>
            <a:tailEnd/>
          </a:ln>
        </p:spPr>
        <p:txBody>
          <a:bodyPr lIns="89979" tIns="71983" rIns="89979" bIns="71983" rtlCol="0" anchor="ctr"/>
          <a:lstStyle/>
          <a:p>
            <a:pPr algn="ctr" defTabSz="914217" fontAlgn="base">
              <a:spcBef>
                <a:spcPct val="50000"/>
              </a:spcBef>
              <a:spcAft>
                <a:spcPct val="0"/>
              </a:spcAft>
              <a:buClr>
                <a:srgbClr val="F0AB00"/>
              </a:buClr>
              <a:buSzPct val="80000"/>
            </a:pPr>
            <a:endParaRPr lang="en-US" sz="1200" kern="0" dirty="0">
              <a:ea typeface="Arial Unicode MS" pitchFamily="34" charset="-128"/>
              <a:cs typeface="Arial Unicode MS" pitchFamily="34" charset="-128"/>
            </a:endParaRPr>
          </a:p>
        </p:txBody>
      </p:sp>
      <p:cxnSp>
        <p:nvCxnSpPr>
          <p:cNvPr id="106" name="Straight Connector 105"/>
          <p:cNvCxnSpPr/>
          <p:nvPr/>
        </p:nvCxnSpPr>
        <p:spPr>
          <a:xfrm>
            <a:off x="4769799" y="5802432"/>
            <a:ext cx="1379908"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07" name="TextBox 106"/>
          <p:cNvSpPr txBox="1"/>
          <p:nvPr/>
        </p:nvSpPr>
        <p:spPr>
          <a:xfrm>
            <a:off x="4769799" y="5569570"/>
            <a:ext cx="1379908" cy="215394"/>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400" kern="0" dirty="0">
                <a:ea typeface="Arial Unicode MS" pitchFamily="34" charset="-128"/>
                <a:cs typeface="Arial Unicode MS" pitchFamily="34" charset="-128"/>
              </a:rPr>
              <a:t> </a:t>
            </a:r>
            <a:r>
              <a:rPr lang="en-US" sz="1400" b="1" kern="0" dirty="0">
                <a:ea typeface="Arial Unicode MS" pitchFamily="34" charset="-128"/>
                <a:cs typeface="Arial Unicode MS" pitchFamily="34" charset="-128"/>
              </a:rPr>
              <a:t>ROLE_A</a:t>
            </a:r>
          </a:p>
        </p:txBody>
      </p:sp>
      <p:sp>
        <p:nvSpPr>
          <p:cNvPr id="108" name="TextBox 107"/>
          <p:cNvSpPr txBox="1"/>
          <p:nvPr/>
        </p:nvSpPr>
        <p:spPr>
          <a:xfrm>
            <a:off x="4769798" y="5836928"/>
            <a:ext cx="1379908" cy="446173"/>
          </a:xfrm>
          <a:prstGeom prst="rect">
            <a:avLst/>
          </a:prstGeom>
          <a:noFill/>
        </p:spPr>
        <p:txBody>
          <a:bodyPr wrap="square" lIns="0" tIns="0" rIns="0" bIns="0" rtlCol="0">
            <a:spAutoFit/>
          </a:bodyPr>
          <a:lstStyle/>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grant select on</a:t>
            </a:r>
          </a:p>
          <a:p>
            <a:pPr algn="ctr" fontAlgn="base">
              <a:spcBef>
                <a:spcPts val="600"/>
              </a:spcBef>
              <a:spcAft>
                <a:spcPct val="0"/>
              </a:spcAft>
              <a:buClr>
                <a:srgbClr val="F0AB00"/>
              </a:buClr>
              <a:buSzPct val="80000"/>
            </a:pPr>
            <a:r>
              <a:rPr lang="en-US" sz="1200" kern="0" dirty="0">
                <a:ea typeface="Arial Unicode MS" pitchFamily="34" charset="-128"/>
                <a:cs typeface="Arial Unicode MS" pitchFamily="34" charset="-128"/>
              </a:rPr>
              <a:t>VIEW_A …</a:t>
            </a:r>
          </a:p>
        </p:txBody>
      </p:sp>
      <p:cxnSp>
        <p:nvCxnSpPr>
          <p:cNvPr id="109" name="Straight Arrow Connector 108"/>
          <p:cNvCxnSpPr>
            <a:stCxn id="95" idx="1"/>
            <a:endCxn id="73" idx="3"/>
          </p:cNvCxnSpPr>
          <p:nvPr/>
        </p:nvCxnSpPr>
        <p:spPr>
          <a:xfrm flipH="1">
            <a:off x="2278107" y="1880688"/>
            <a:ext cx="2491693" cy="0"/>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a:stCxn id="99" idx="1"/>
            <a:endCxn id="77" idx="3"/>
          </p:cNvCxnSpPr>
          <p:nvPr/>
        </p:nvCxnSpPr>
        <p:spPr>
          <a:xfrm flipH="1">
            <a:off x="2278105" y="3171115"/>
            <a:ext cx="2491693" cy="0"/>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a:stCxn id="103" idx="1"/>
            <a:endCxn id="81" idx="3"/>
          </p:cNvCxnSpPr>
          <p:nvPr/>
        </p:nvCxnSpPr>
        <p:spPr>
          <a:xfrm flipH="1">
            <a:off x="2278108" y="4467881"/>
            <a:ext cx="2491693" cy="0"/>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a:stCxn id="107" idx="1"/>
            <a:endCxn id="85" idx="3"/>
          </p:cNvCxnSpPr>
          <p:nvPr/>
        </p:nvCxnSpPr>
        <p:spPr>
          <a:xfrm flipH="1">
            <a:off x="2278104" y="5677267"/>
            <a:ext cx="2491693" cy="0"/>
          </a:xfrm>
          <a:prstGeom prst="straightConnector1">
            <a:avLst/>
          </a:prstGeom>
          <a:ln w="381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13" name="Rectangle 112"/>
          <p:cNvSpPr/>
          <p:nvPr/>
        </p:nvSpPr>
        <p:spPr bwMode="gray">
          <a:xfrm>
            <a:off x="7493008" y="1606229"/>
            <a:ext cx="4263104" cy="1030091"/>
          </a:xfrm>
          <a:prstGeom prst="rect">
            <a:avLst/>
          </a:prstGeom>
          <a:solidFill>
            <a:schemeClr val="tx2">
              <a:lumMod val="20000"/>
              <a:lumOff val="80000"/>
            </a:schemeClr>
          </a:solidFill>
          <a:ln w="3175" algn="ctr">
            <a:noFill/>
            <a:miter lim="800000"/>
            <a:headEnd/>
            <a:tailEnd/>
          </a:ln>
        </p:spPr>
        <p:txBody>
          <a:bodyPr lIns="89979" tIns="71983" rIns="89979" bIns="71983" rtlCol="0" anchor="ctr"/>
          <a:lstStyle/>
          <a:p>
            <a:pPr defTabSz="914217" fontAlgn="base">
              <a:spcBef>
                <a:spcPct val="50000"/>
              </a:spcBef>
              <a:spcAft>
                <a:spcPct val="0"/>
              </a:spcAft>
              <a:buClr>
                <a:srgbClr val="F0AB00"/>
              </a:buClr>
              <a:buSzPct val="80000"/>
            </a:pP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SELECT 	</a:t>
            </a:r>
            <a:r>
              <a:rPr lang="en-US" sz="1400" kern="0" dirty="0">
                <a:latin typeface="Consolas" panose="020B0609020204030204" pitchFamily="49" charset="0"/>
                <a:ea typeface="Arial Unicode MS" pitchFamily="34" charset="-128"/>
                <a:cs typeface="Courier New" panose="02070309020205020404" pitchFamily="49" charset="0"/>
              </a:rPr>
              <a:t>AttributeB,</a:t>
            </a:r>
          </a:p>
          <a:p>
            <a:pPr defTabSz="914217" fontAlgn="base">
              <a:spcBef>
                <a:spcPct val="50000"/>
              </a:spcBef>
              <a:spcAft>
                <a:spcPct val="0"/>
              </a:spcAft>
              <a:buClr>
                <a:srgbClr val="F0AB00"/>
              </a:buClr>
              <a:buSzPct val="80000"/>
            </a:pPr>
            <a:r>
              <a:rPr lang="en-US" sz="1400" kern="0" dirty="0">
                <a:latin typeface="Consolas" panose="020B0609020204030204" pitchFamily="49" charset="0"/>
                <a:ea typeface="Arial Unicode MS" pitchFamily="34" charset="-128"/>
                <a:cs typeface="Courier New" panose="02070309020205020404" pitchFamily="49" charset="0"/>
              </a:rPr>
              <a:t>	AttributeA </a:t>
            </a:r>
          </a:p>
          <a:p>
            <a:pPr defTabSz="914217" fontAlgn="base">
              <a:spcBef>
                <a:spcPct val="50000"/>
              </a:spcBef>
              <a:spcAft>
                <a:spcPct val="0"/>
              </a:spcAft>
              <a:buClr>
                <a:srgbClr val="F0AB00"/>
              </a:buClr>
              <a:buSzPct val="80000"/>
            </a:pP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   FROM</a:t>
            </a:r>
            <a:r>
              <a:rPr lang="en-US" sz="1400" kern="0" dirty="0">
                <a:latin typeface="Consolas" panose="020B0609020204030204" pitchFamily="49" charset="0"/>
                <a:ea typeface="Arial Unicode MS" pitchFamily="34" charset="-128"/>
                <a:cs typeface="Courier New" panose="02070309020205020404" pitchFamily="49" charset="0"/>
              </a:rPr>
              <a:t>	VIEW_D</a:t>
            </a:r>
          </a:p>
        </p:txBody>
      </p:sp>
      <p:sp>
        <p:nvSpPr>
          <p:cNvPr id="114" name="Rectangle 113"/>
          <p:cNvSpPr/>
          <p:nvPr/>
        </p:nvSpPr>
        <p:spPr bwMode="gray">
          <a:xfrm>
            <a:off x="7493008" y="2745228"/>
            <a:ext cx="4263104" cy="1332280"/>
          </a:xfrm>
          <a:prstGeom prst="rect">
            <a:avLst/>
          </a:prstGeom>
          <a:solidFill>
            <a:schemeClr val="tx2">
              <a:lumMod val="20000"/>
              <a:lumOff val="80000"/>
            </a:schemeClr>
          </a:solidFill>
          <a:ln w="3175" algn="ctr">
            <a:noFill/>
            <a:miter lim="800000"/>
            <a:headEnd/>
            <a:tailEnd/>
          </a:ln>
        </p:spPr>
        <p:txBody>
          <a:bodyPr lIns="89979" tIns="71983" rIns="89979" bIns="71983" rtlCol="0" anchor="ctr"/>
          <a:lstStyle/>
          <a:p>
            <a:pPr defTabSz="914217" fontAlgn="base">
              <a:spcBef>
                <a:spcPct val="50000"/>
              </a:spcBef>
              <a:spcAft>
                <a:spcPct val="0"/>
              </a:spcAft>
              <a:buClr>
                <a:srgbClr val="F0AB00"/>
              </a:buClr>
              <a:buSzPct val="80000"/>
            </a:pP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SELECT</a:t>
            </a:r>
            <a:r>
              <a:rPr lang="en-US" sz="1400" kern="0" dirty="0">
                <a:latin typeface="Consolas" panose="020B0609020204030204" pitchFamily="49" charset="0"/>
                <a:ea typeface="Arial Unicode MS" pitchFamily="34" charset="-128"/>
                <a:cs typeface="Courier New" panose="02070309020205020404" pitchFamily="49" charset="0"/>
              </a:rPr>
              <a:t> 	AttributeB, </a:t>
            </a:r>
          </a:p>
          <a:p>
            <a:pPr defTabSz="914217" fontAlgn="base">
              <a:spcBef>
                <a:spcPct val="50000"/>
              </a:spcBef>
              <a:spcAft>
                <a:spcPct val="0"/>
              </a:spcAft>
              <a:buClr>
                <a:srgbClr val="F0AB00"/>
              </a:buClr>
              <a:buSzPct val="80000"/>
            </a:pPr>
            <a:r>
              <a:rPr lang="en-US" sz="1400" kern="0" dirty="0">
                <a:latin typeface="Consolas" panose="020B0609020204030204" pitchFamily="49" charset="0"/>
                <a:ea typeface="Arial Unicode MS" pitchFamily="34" charset="-128"/>
                <a:cs typeface="Courier New" panose="02070309020205020404" pitchFamily="49" charset="0"/>
              </a:rPr>
              <a:t>       	_VIEW_A.AttributeA </a:t>
            </a:r>
          </a:p>
          <a:p>
            <a:pPr defTabSz="914217" fontAlgn="base">
              <a:spcBef>
                <a:spcPct val="50000"/>
              </a:spcBef>
              <a:spcAft>
                <a:spcPct val="0"/>
              </a:spcAft>
              <a:buClr>
                <a:srgbClr val="F0AB00"/>
              </a:buClr>
              <a:buSzPct val="80000"/>
            </a:pPr>
            <a:r>
              <a:rPr lang="en-US" sz="1400" kern="0" dirty="0">
                <a:latin typeface="Consolas" panose="020B0609020204030204" pitchFamily="49" charset="0"/>
                <a:ea typeface="Arial Unicode MS" pitchFamily="34" charset="-128"/>
                <a:cs typeface="Courier New" panose="02070309020205020404" pitchFamily="49" charset="0"/>
              </a:rPr>
              <a:t>   </a:t>
            </a: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FROM</a:t>
            </a:r>
            <a:r>
              <a:rPr lang="en-US" sz="1400" kern="0" dirty="0">
                <a:latin typeface="Consolas" panose="020B0609020204030204" pitchFamily="49" charset="0"/>
                <a:ea typeface="Arial Unicode MS" pitchFamily="34" charset="-128"/>
                <a:cs typeface="Courier New" panose="02070309020205020404" pitchFamily="49" charset="0"/>
              </a:rPr>
              <a:t> 	VIEW_C</a:t>
            </a:r>
          </a:p>
        </p:txBody>
      </p:sp>
      <p:sp>
        <p:nvSpPr>
          <p:cNvPr id="115" name="Rectangle 114"/>
          <p:cNvSpPr/>
          <p:nvPr/>
        </p:nvSpPr>
        <p:spPr bwMode="gray">
          <a:xfrm>
            <a:off x="7493008" y="4237860"/>
            <a:ext cx="4263104" cy="928194"/>
          </a:xfrm>
          <a:prstGeom prst="rect">
            <a:avLst/>
          </a:prstGeom>
          <a:solidFill>
            <a:schemeClr val="tx2">
              <a:lumMod val="20000"/>
              <a:lumOff val="80000"/>
            </a:schemeClr>
          </a:solidFill>
          <a:ln w="3175" algn="ctr">
            <a:noFill/>
            <a:miter lim="800000"/>
            <a:headEnd/>
            <a:tailEnd/>
          </a:ln>
        </p:spPr>
        <p:txBody>
          <a:bodyPr lIns="89979" tIns="71983" rIns="89979" bIns="71983" rtlCol="0" anchor="ctr"/>
          <a:lstStyle/>
          <a:p>
            <a:pPr defTabSz="914217" fontAlgn="base">
              <a:spcBef>
                <a:spcPct val="50000"/>
              </a:spcBef>
              <a:spcAft>
                <a:spcPct val="0"/>
              </a:spcAft>
              <a:buClr>
                <a:srgbClr val="F0AB00"/>
              </a:buClr>
              <a:buSzPct val="80000"/>
            </a:pP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SELECT </a:t>
            </a:r>
            <a:r>
              <a:rPr lang="en-US" sz="1400" kern="0" dirty="0">
                <a:latin typeface="Consolas" panose="020B0609020204030204" pitchFamily="49" charset="0"/>
                <a:ea typeface="Arial Unicode MS" pitchFamily="34" charset="-128"/>
                <a:cs typeface="Courier New" panose="02070309020205020404" pitchFamily="49" charset="0"/>
              </a:rPr>
              <a:t>AttributeB</a:t>
            </a:r>
          </a:p>
          <a:p>
            <a:pPr defTabSz="914217" fontAlgn="base">
              <a:spcBef>
                <a:spcPct val="50000"/>
              </a:spcBef>
              <a:spcAft>
                <a:spcPct val="0"/>
              </a:spcAft>
              <a:buClr>
                <a:srgbClr val="F0AB00"/>
              </a:buClr>
              <a:buSzPct val="80000"/>
            </a:pPr>
            <a:r>
              <a:rPr lang="en-US" sz="1400" kern="0" dirty="0">
                <a:latin typeface="Consolas" panose="020B0609020204030204" pitchFamily="49" charset="0"/>
                <a:ea typeface="Arial Unicode MS" pitchFamily="34" charset="-128"/>
                <a:cs typeface="Courier New" panose="02070309020205020404" pitchFamily="49" charset="0"/>
              </a:rPr>
              <a:t>   </a:t>
            </a:r>
            <a:r>
              <a:rPr lang="en-US" sz="1400" b="1" kern="0" dirty="0">
                <a:solidFill>
                  <a:schemeClr val="accent6"/>
                </a:solidFill>
                <a:latin typeface="Consolas" panose="020B0609020204030204" pitchFamily="49" charset="0"/>
                <a:ea typeface="Arial Unicode MS" pitchFamily="34" charset="-128"/>
                <a:cs typeface="Courier New" panose="02070309020205020404" pitchFamily="49" charset="0"/>
              </a:rPr>
              <a:t>FROM </a:t>
            </a:r>
            <a:r>
              <a:rPr lang="en-US" sz="1400" kern="0" dirty="0">
                <a:latin typeface="Consolas" panose="020B0609020204030204" pitchFamily="49" charset="0"/>
                <a:ea typeface="Arial Unicode MS" pitchFamily="34" charset="-128"/>
                <a:cs typeface="Courier New" panose="02070309020205020404" pitchFamily="49" charset="0"/>
              </a:rPr>
              <a:t>VIEW_B</a:t>
            </a:r>
          </a:p>
        </p:txBody>
      </p:sp>
      <p:sp>
        <p:nvSpPr>
          <p:cNvPr id="116" name="Rectangle 115"/>
          <p:cNvSpPr/>
          <p:nvPr/>
        </p:nvSpPr>
        <p:spPr>
          <a:xfrm>
            <a:off x="9940009" y="2005855"/>
            <a:ext cx="1816103" cy="307706"/>
          </a:xfrm>
          <a:prstGeom prst="rect">
            <a:avLst/>
          </a:prstGeom>
        </p:spPr>
        <p:txBody>
          <a:bodyPr wrap="none">
            <a:spAutoFit/>
          </a:bodyPr>
          <a:lstStyle/>
          <a:p>
            <a:pPr defTabSz="914217" fontAlgn="base">
              <a:spcBef>
                <a:spcPct val="50000"/>
              </a:spcBef>
              <a:spcAft>
                <a:spcPct val="0"/>
              </a:spcAft>
              <a:buClr>
                <a:srgbClr val="F0AB00"/>
              </a:buClr>
              <a:buSzPct val="80000"/>
            </a:pPr>
            <a:r>
              <a:rPr lang="en-US" sz="1400" b="1" kern="0" dirty="0">
                <a:latin typeface="+mj-lt"/>
                <a:ea typeface="Arial Unicode MS" pitchFamily="34" charset="-128"/>
                <a:cs typeface="Arial Unicode MS" pitchFamily="34" charset="-128"/>
              </a:rPr>
              <a:t>Effective: ROLE_D </a:t>
            </a:r>
          </a:p>
        </p:txBody>
      </p:sp>
      <p:sp>
        <p:nvSpPr>
          <p:cNvPr id="117" name="Rectangle 116"/>
          <p:cNvSpPr/>
          <p:nvPr/>
        </p:nvSpPr>
        <p:spPr>
          <a:xfrm>
            <a:off x="10675128" y="2934426"/>
            <a:ext cx="1008516" cy="953886"/>
          </a:xfrm>
          <a:prstGeom prst="rect">
            <a:avLst/>
          </a:prstGeom>
        </p:spPr>
        <p:txBody>
          <a:bodyPr wrap="square">
            <a:spAutoFit/>
          </a:bodyPr>
          <a:lstStyle/>
          <a:p>
            <a:pPr defTabSz="914217" fontAlgn="base">
              <a:spcBef>
                <a:spcPct val="50000"/>
              </a:spcBef>
              <a:spcAft>
                <a:spcPct val="0"/>
              </a:spcAft>
              <a:buClr>
                <a:srgbClr val="F0AB00"/>
              </a:buClr>
              <a:buSzPct val="80000"/>
            </a:pPr>
            <a:r>
              <a:rPr lang="en-US" sz="1400" b="1" kern="0" dirty="0">
                <a:latin typeface="+mn-lt"/>
                <a:ea typeface="Arial Unicode MS" pitchFamily="34" charset="-128"/>
                <a:cs typeface="Arial Unicode MS" pitchFamily="34" charset="-128"/>
              </a:rPr>
              <a:t>Effective: ROLE_A resp. ROLE_C</a:t>
            </a:r>
          </a:p>
        </p:txBody>
      </p:sp>
      <p:sp>
        <p:nvSpPr>
          <p:cNvPr id="118" name="Rectangle 117"/>
          <p:cNvSpPr/>
          <p:nvPr/>
        </p:nvSpPr>
        <p:spPr>
          <a:xfrm>
            <a:off x="9917221" y="4538375"/>
            <a:ext cx="1766421" cy="307706"/>
          </a:xfrm>
          <a:prstGeom prst="rect">
            <a:avLst/>
          </a:prstGeom>
        </p:spPr>
        <p:txBody>
          <a:bodyPr wrap="none">
            <a:spAutoFit/>
          </a:bodyPr>
          <a:lstStyle/>
          <a:p>
            <a:pPr defTabSz="914217" fontAlgn="base">
              <a:spcBef>
                <a:spcPct val="50000"/>
              </a:spcBef>
              <a:spcAft>
                <a:spcPct val="0"/>
              </a:spcAft>
              <a:buClr>
                <a:srgbClr val="F0AB00"/>
              </a:buClr>
              <a:buSzPct val="80000"/>
            </a:pPr>
            <a:r>
              <a:rPr lang="en-US" sz="1400" b="1" kern="0" dirty="0">
                <a:latin typeface="+mj-lt"/>
                <a:ea typeface="Arial Unicode MS" pitchFamily="34" charset="-128"/>
                <a:cs typeface="Arial Unicode MS" pitchFamily="34" charset="-128"/>
              </a:rPr>
              <a:t>Effective: ROLE_B</a:t>
            </a:r>
          </a:p>
        </p:txBody>
      </p:sp>
      <p:cxnSp>
        <p:nvCxnSpPr>
          <p:cNvPr id="119" name="Straight Connector 118"/>
          <p:cNvCxnSpPr/>
          <p:nvPr/>
        </p:nvCxnSpPr>
        <p:spPr>
          <a:xfrm flipV="1">
            <a:off x="9221328" y="3711884"/>
            <a:ext cx="1517485" cy="52977"/>
          </a:xfrm>
          <a:prstGeom prst="line">
            <a:avLst/>
          </a:prstGeom>
          <a:ln w="19050">
            <a:solidFill>
              <a:schemeClr val="tx1">
                <a:lumMod val="50000"/>
                <a:lumOff val="50000"/>
              </a:schemeClr>
            </a:solidFill>
            <a:prstDash val="dash"/>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10301960" y="3296281"/>
            <a:ext cx="436853" cy="115088"/>
          </a:xfrm>
          <a:prstGeom prst="line">
            <a:avLst/>
          </a:prstGeom>
          <a:ln w="19050">
            <a:solidFill>
              <a:schemeClr val="tx1">
                <a:lumMod val="50000"/>
                <a:lumOff val="50000"/>
              </a:schemeClr>
            </a:solidFill>
            <a:prstDash val="dash"/>
            <a:headEnd type="arrow"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6989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0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0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0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0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1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11"/>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1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15"/>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1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14"/>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68"/>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17"/>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119"/>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120"/>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113"/>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7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animBg="1"/>
      <p:bldP spid="93" grpId="0" animBg="1"/>
      <p:bldP spid="95" grpId="0"/>
      <p:bldP spid="96" grpId="0"/>
      <p:bldP spid="97" grpId="0" animBg="1"/>
      <p:bldP spid="99" grpId="0"/>
      <p:bldP spid="100" grpId="0"/>
      <p:bldP spid="101" grpId="0" animBg="1"/>
      <p:bldP spid="103" grpId="0"/>
      <p:bldP spid="104" grpId="0"/>
      <p:bldP spid="105" grpId="0" animBg="1"/>
      <p:bldP spid="107" grpId="0"/>
      <p:bldP spid="108" grpId="0"/>
      <p:bldP spid="113" grpId="0" animBg="1"/>
      <p:bldP spid="114" grpId="0" animBg="1"/>
      <p:bldP spid="115" grpId="0" animBg="1"/>
      <p:bldP spid="116" grpId="0"/>
      <p:bldP spid="117" grpId="0"/>
      <p:bldP spid="11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usiness Plan Schedule. Time Management. Timeline, Agenda, Deadline. Flat  Cartoon Miniature Illustration Vector Graphic Stock Illustration -  Illustration of schedule, miniature: 13666102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4828" y="395890"/>
            <a:ext cx="7620000" cy="539115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black"/>
                </a:solidFill>
                <a:effectLst/>
                <a:uLnTx/>
                <a:uFillTx/>
                <a:latin typeface="Cooper Black" panose="0208090404030B020404" pitchFamily="18" charset="0"/>
              </a:rPr>
              <a:t>Agenda – Day </a:t>
            </a:r>
            <a:r>
              <a:rPr kumimoji="0" lang="en-US" sz="3600" b="1" i="0" u="none" strike="noStrike" kern="1200" cap="none" spc="0" normalizeH="0" baseline="0" noProof="0" dirty="0" smtClean="0">
                <a:ln>
                  <a:noFill/>
                </a:ln>
                <a:solidFill>
                  <a:prstClr val="black"/>
                </a:solidFill>
                <a:effectLst/>
                <a:uLnTx/>
                <a:uFillTx/>
                <a:latin typeface="Cooper Black" panose="0208090404030B020404" pitchFamily="18" charset="0"/>
              </a:rPr>
              <a:t>7</a:t>
            </a:r>
            <a:endParaRPr kumimoji="0" lang="en-US" sz="3600" b="1" i="0" u="none" strike="noStrike" kern="1200" cap="none" spc="0" normalizeH="0" baseline="0" noProof="0" dirty="0">
              <a:ln>
                <a:noFill/>
              </a:ln>
              <a:solidFill>
                <a:prstClr val="black"/>
              </a:solidFill>
              <a:effectLst/>
              <a:uLnTx/>
              <a:uFillTx/>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Trainer: Anubhav Oberoy</a:t>
            </a:r>
          </a:p>
        </p:txBody>
      </p:sp>
      <p:sp>
        <p:nvSpPr>
          <p:cNvPr id="5" name="TextBox 4">
            <a:extLst>
              <a:ext uri="{FF2B5EF4-FFF2-40B4-BE49-F238E27FC236}">
                <a16:creationId xmlns:a16="http://schemas.microsoft.com/office/drawing/2014/main" xmlns="" id="{27E5B41D-1DDF-48C9-A5AF-075F84492B68}"/>
              </a:ext>
            </a:extLst>
          </p:cNvPr>
          <p:cNvSpPr txBox="1"/>
          <p:nvPr/>
        </p:nvSpPr>
        <p:spPr>
          <a:xfrm>
            <a:off x="247878" y="982353"/>
            <a:ext cx="11696243" cy="4524315"/>
          </a:xfrm>
          <a:prstGeom prst="rect">
            <a:avLst/>
          </a:prstGeom>
          <a:noFill/>
        </p:spPr>
        <p:txBody>
          <a:bodyPr wrap="square" rtlCol="0">
            <a:spAutoFit/>
          </a:bodyPr>
          <a:lstStyle/>
          <a:p>
            <a:pPr marL="285750" lvl="0" indent="-285750">
              <a:buFont typeface="Arial" panose="020B0604020202020204" pitchFamily="34" charset="0"/>
              <a:buChar char="•"/>
            </a:pPr>
            <a:r>
              <a:rPr lang="en-US" i="1" dirty="0"/>
              <a:t>Create Fiori App  by </a:t>
            </a:r>
            <a:r>
              <a:rPr lang="en-US" i="1" dirty="0" smtClean="0"/>
              <a:t>CDS</a:t>
            </a:r>
            <a:endParaRPr lang="en-US" i="1" dirty="0"/>
          </a:p>
          <a:p>
            <a:pPr marL="285750" lvl="0" indent="-285750">
              <a:buFont typeface="Arial" panose="020B0604020202020204" pitchFamily="34" charset="0"/>
              <a:buChar char="•"/>
            </a:pPr>
            <a:r>
              <a:rPr lang="en-US" i="1" dirty="0"/>
              <a:t>Describing CDS Annotations </a:t>
            </a:r>
          </a:p>
          <a:p>
            <a:pPr marL="895243" lvl="1" indent="-285750">
              <a:buFont typeface="Wingdings" panose="05000000000000000000" pitchFamily="2" charset="2"/>
              <a:buChar char="Ø"/>
            </a:pPr>
            <a:r>
              <a:rPr lang="en-US" i="1" dirty="0"/>
              <a:t>Object Model Annotations</a:t>
            </a:r>
          </a:p>
          <a:p>
            <a:pPr marL="895243" lvl="1" indent="-285750">
              <a:buFont typeface="Wingdings" panose="05000000000000000000" pitchFamily="2" charset="2"/>
              <a:buChar char="Ø"/>
            </a:pPr>
            <a:r>
              <a:rPr lang="en-US" i="1" dirty="0"/>
              <a:t>OData Annotations</a:t>
            </a:r>
          </a:p>
          <a:p>
            <a:pPr marL="895243" lvl="1" indent="-285750">
              <a:buFont typeface="Wingdings" panose="05000000000000000000" pitchFamily="2" charset="2"/>
              <a:buChar char="Ø"/>
            </a:pPr>
            <a:r>
              <a:rPr lang="en-US" i="1" dirty="0"/>
              <a:t>Analytical Annotations</a:t>
            </a:r>
          </a:p>
          <a:p>
            <a:pPr marL="895243" lvl="1" indent="-285750">
              <a:buFont typeface="Wingdings" panose="05000000000000000000" pitchFamily="2" charset="2"/>
              <a:buChar char="Ø"/>
            </a:pPr>
            <a:r>
              <a:rPr lang="en-US" i="1" dirty="0"/>
              <a:t>End User Annotations</a:t>
            </a:r>
          </a:p>
          <a:p>
            <a:pPr marL="895243" lvl="1" indent="-285750">
              <a:buFont typeface="Wingdings" panose="05000000000000000000" pitchFamily="2" charset="2"/>
              <a:buChar char="Ø"/>
            </a:pPr>
            <a:r>
              <a:rPr lang="en-US" i="1" dirty="0"/>
              <a:t>UI Annotations</a:t>
            </a:r>
          </a:p>
          <a:p>
            <a:r>
              <a:rPr lang="en-US" dirty="0"/>
              <a:t> </a:t>
            </a:r>
          </a:p>
          <a:p>
            <a:r>
              <a:rPr lang="en-US" dirty="0"/>
              <a:t> --Break--</a:t>
            </a:r>
          </a:p>
          <a:p>
            <a:endParaRPr lang="en-US" dirty="0"/>
          </a:p>
          <a:p>
            <a:pPr marL="285750" lvl="0" indent="-285750">
              <a:buFont typeface="Arial" panose="020B0604020202020204" pitchFamily="34" charset="0"/>
              <a:buChar char="•"/>
            </a:pPr>
            <a:r>
              <a:rPr lang="en-US" i="1" dirty="0"/>
              <a:t>S/4HANA  Embedded Analytics</a:t>
            </a:r>
          </a:p>
          <a:p>
            <a:pPr marL="895243" lvl="1" indent="-285750">
              <a:buFont typeface="Wingdings" panose="05000000000000000000" pitchFamily="2" charset="2"/>
              <a:buChar char="Ø"/>
            </a:pPr>
            <a:r>
              <a:rPr lang="en-US" i="1" dirty="0"/>
              <a:t>Query Browser</a:t>
            </a:r>
          </a:p>
          <a:p>
            <a:pPr marL="895243" lvl="1" indent="-285750">
              <a:buFont typeface="Wingdings" panose="05000000000000000000" pitchFamily="2" charset="2"/>
              <a:buChar char="Ø"/>
            </a:pPr>
            <a:r>
              <a:rPr lang="en-US" i="1" dirty="0"/>
              <a:t>ALP (Analytic List Page )</a:t>
            </a:r>
          </a:p>
          <a:p>
            <a:pPr marL="895243" lvl="1" indent="-285750">
              <a:buFont typeface="Wingdings" panose="05000000000000000000" pitchFamily="2" charset="2"/>
              <a:buChar char="Ø"/>
            </a:pPr>
            <a:r>
              <a:rPr lang="en-US" i="1" dirty="0"/>
              <a:t>OVP (Overview Page </a:t>
            </a:r>
            <a:r>
              <a:rPr lang="en-US" i="1" dirty="0" smtClean="0"/>
              <a:t>)</a:t>
            </a:r>
            <a:endParaRPr lang="en-US" i="1" dirty="0"/>
          </a:p>
          <a:p>
            <a:pPr marL="285750" lvl="0" indent="-285750">
              <a:buFont typeface="Arial" panose="020B0604020202020204" pitchFamily="34" charset="0"/>
              <a:buChar char="•"/>
            </a:pPr>
            <a:r>
              <a:rPr lang="en-US" i="1" dirty="0"/>
              <a:t>Making CDS DCL ( Authorization and Secure Programming ) </a:t>
            </a:r>
          </a:p>
          <a:p>
            <a:pPr marL="285750" lvl="0" indent="-285750">
              <a:buFont typeface="Arial" panose="020B0604020202020204" pitchFamily="34" charset="0"/>
              <a:buChar char="•"/>
            </a:pPr>
            <a:r>
              <a:rPr lang="en-US" i="1" dirty="0"/>
              <a:t>Understanding CDS Security</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Tree>
    <p:extLst>
      <p:ext uri="{BB962C8B-B14F-4D97-AF65-F5344CB8AC3E}">
        <p14:creationId xmlns:p14="http://schemas.microsoft.com/office/powerpoint/2010/main" val="232185735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Premium Vector | Isometric business people in a meeting illustration"/>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9472" b="10697"/>
          <a:stretch/>
        </p:blipFill>
        <p:spPr bwMode="auto">
          <a:xfrm>
            <a:off x="3175323" y="221661"/>
            <a:ext cx="8191500" cy="653936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smtClean="0">
                <a:latin typeface="Cooper Black" panose="0208090404030B020404" pitchFamily="18" charset="0"/>
              </a:rPr>
              <a:t>Exercise 10  </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8" name="Picture 17">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6" name="TextBox 55"/>
          <p:cNvSpPr txBox="1"/>
          <p:nvPr/>
        </p:nvSpPr>
        <p:spPr>
          <a:xfrm>
            <a:off x="325336" y="822306"/>
            <a:ext cx="11228436" cy="307777"/>
          </a:xfrm>
          <a:prstGeom prst="rect">
            <a:avLst/>
          </a:prstGeom>
          <a:noFill/>
        </p:spPr>
        <p:txBody>
          <a:bodyPr wrap="square" lIns="0" tIns="0" rIns="0" bIns="0" rtlCol="0">
            <a:spAutoFit/>
          </a:bodyPr>
          <a:lstStyle/>
          <a:p>
            <a:pPr fontAlgn="base">
              <a:spcBef>
                <a:spcPts val="600"/>
              </a:spcBef>
              <a:spcAft>
                <a:spcPct val="0"/>
              </a:spcAft>
              <a:buClr>
                <a:srgbClr val="F0AB00"/>
              </a:buClr>
              <a:buSzPct val="80000"/>
            </a:pPr>
            <a:r>
              <a:rPr lang="en-US" sz="2000" kern="0" dirty="0" smtClean="0">
                <a:ea typeface="Arial Unicode MS" pitchFamily="34" charset="-128"/>
                <a:cs typeface="Arial Unicode MS" pitchFamily="34" charset="-128"/>
                <a:hlinkClick r:id="rId5"/>
              </a:rPr>
              <a:t>CDS Security with DCL</a:t>
            </a:r>
            <a:r>
              <a:rPr lang="en-US" sz="2000" kern="0" dirty="0" smtClean="0">
                <a:ea typeface="Arial Unicode MS" pitchFamily="34" charset="-128"/>
                <a:cs typeface="Arial Unicode MS" pitchFamily="34" charset="-128"/>
              </a:rPr>
              <a:t>. </a:t>
            </a:r>
            <a:endParaRPr lang="en-US" sz="2000" kern="0" dirty="0">
              <a:ea typeface="Arial Unicode MS" pitchFamily="34" charset="-128"/>
              <a:cs typeface="Arial Unicode MS" pitchFamily="34" charset="-128"/>
            </a:endParaRPr>
          </a:p>
        </p:txBody>
      </p:sp>
    </p:spTree>
    <p:extLst>
      <p:ext uri="{BB962C8B-B14F-4D97-AF65-F5344CB8AC3E}">
        <p14:creationId xmlns:p14="http://schemas.microsoft.com/office/powerpoint/2010/main" val="14690455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 xmlns:a16="http://schemas.microsoft.com/office/drawing/2014/main" id="{C22BC072-3193-7B45-9313-D2D8113896B4}"/>
              </a:ext>
            </a:extLst>
          </p:cNvPr>
          <p:cNvPicPr>
            <a:picLocks noChangeAspect="1"/>
          </p:cNvPicPr>
          <p:nvPr/>
        </p:nvPicPr>
        <p:blipFill rotWithShape="1">
          <a:blip r:embed="rId4"/>
          <a:srcRect t="7822" b="7822"/>
          <a:stretch/>
        </p:blipFill>
        <p:spPr>
          <a:xfrm>
            <a:off x="0" y="0"/>
            <a:ext cx="12192000" cy="6858000"/>
          </a:xfrm>
          <a:prstGeom prst="rect">
            <a:avLst/>
          </a:prstGeom>
        </p:spPr>
      </p:pic>
      <p:sp>
        <p:nvSpPr>
          <p:cNvPr id="9" name="Rounded Rectangle 8">
            <a:extLst>
              <a:ext uri="{FF2B5EF4-FFF2-40B4-BE49-F238E27FC236}">
                <a16:creationId xmlns="" xmlns:a16="http://schemas.microsoft.com/office/drawing/2014/main" id="{2FF912B5-CB91-984A-A326-06D0A1B895C3}"/>
              </a:ext>
            </a:extLst>
          </p:cNvPr>
          <p:cNvSpPr/>
          <p:nvPr/>
        </p:nvSpPr>
        <p:spPr>
          <a:xfrm>
            <a:off x="-2415" y="-28916"/>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a:t>
            </a:r>
            <a:r>
              <a:rPr lang="en-IN" sz="4800" b="1" spc="100" dirty="0">
                <a:solidFill>
                  <a:srgbClr val="FFFFFF"/>
                </a:solidFill>
                <a:latin typeface="Arial" panose="020B0604020202020204" pitchFamily="34" charset="0"/>
                <a:cs typeface="Arial" panose="020B0604020202020204" pitchFamily="34" charset="0"/>
              </a:rPr>
              <a:t>7</a:t>
            </a:r>
            <a:endPar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60876342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028" name="Picture 4" descr="Free Vector | Flat people with question marks background">
            <a:extLst>
              <a:ext uri="{FF2B5EF4-FFF2-40B4-BE49-F238E27FC236}">
                <a16:creationId xmlns:a16="http://schemas.microsoft.com/office/drawing/2014/main" xmlns=""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xmlns=""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Tree>
    <p:extLst>
      <p:ext uri="{BB962C8B-B14F-4D97-AF65-F5344CB8AC3E}">
        <p14:creationId xmlns:p14="http://schemas.microsoft.com/office/powerpoint/2010/main" val="130811829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xmlns=""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xmlns=""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46082780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347836649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smtClean="0">
                <a:latin typeface="Cooper Black" panose="0208090404030B020404" pitchFamily="18" charset="0"/>
              </a:rPr>
              <a:t>Create Fiori App on top of CDS in BAS</a:t>
            </a:r>
            <a:endParaRPr lang="en-US" sz="40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7" name="Picture 6">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6" name="Picture 5"/>
          <p:cNvPicPr>
            <a:picLocks noChangeAspect="1"/>
          </p:cNvPicPr>
          <p:nvPr/>
        </p:nvPicPr>
        <p:blipFill>
          <a:blip r:embed="rId3"/>
          <a:stretch>
            <a:fillRect/>
          </a:stretch>
        </p:blipFill>
        <p:spPr>
          <a:xfrm>
            <a:off x="3061255" y="1642189"/>
            <a:ext cx="8580000" cy="4286857"/>
          </a:xfrm>
          <a:prstGeom prst="rect">
            <a:avLst/>
          </a:prstGeom>
        </p:spPr>
      </p:pic>
      <p:sp>
        <p:nvSpPr>
          <p:cNvPr id="9" name="Rectangle 8"/>
          <p:cNvSpPr/>
          <p:nvPr/>
        </p:nvSpPr>
        <p:spPr>
          <a:xfrm>
            <a:off x="344558" y="1067596"/>
            <a:ext cx="11264348" cy="369332"/>
          </a:xfrm>
          <a:prstGeom prst="rect">
            <a:avLst/>
          </a:prstGeom>
        </p:spPr>
        <p:txBody>
          <a:bodyPr wrap="square">
            <a:spAutoFit/>
          </a:bodyPr>
          <a:lstStyle/>
          <a:p>
            <a:r>
              <a:rPr lang="en-US" dirty="0" smtClean="0">
                <a:solidFill>
                  <a:srgbClr val="202124"/>
                </a:solidFill>
                <a:latin typeface="arial" panose="020B0604020202020204" pitchFamily="34" charset="0"/>
              </a:rPr>
              <a:t>Open Business Application Studio ( BAS )</a:t>
            </a:r>
            <a:endParaRPr lang="en-US" dirty="0"/>
          </a:p>
        </p:txBody>
      </p:sp>
    </p:spTree>
    <p:extLst>
      <p:ext uri="{BB962C8B-B14F-4D97-AF65-F5344CB8AC3E}">
        <p14:creationId xmlns:p14="http://schemas.microsoft.com/office/powerpoint/2010/main" val="2490085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smtClean="0">
                <a:latin typeface="Cooper Black" panose="0208090404030B020404" pitchFamily="18" charset="0"/>
              </a:rPr>
              <a:t>Result : Sales </a:t>
            </a:r>
            <a:r>
              <a:rPr lang="en-US" sz="3600" b="1" dirty="0">
                <a:latin typeface="Cooper Black" panose="0208090404030B020404" pitchFamily="18" charset="0"/>
              </a:rPr>
              <a:t>O</a:t>
            </a:r>
            <a:r>
              <a:rPr lang="en-US" sz="3600" b="1" dirty="0" smtClean="0">
                <a:latin typeface="Cooper Black" panose="0208090404030B020404" pitchFamily="18" charset="0"/>
              </a:rPr>
              <a:t>rder Processing App (1)</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3" name="Picture 2"/>
          <p:cNvPicPr>
            <a:picLocks noChangeAspect="1"/>
          </p:cNvPicPr>
          <p:nvPr/>
        </p:nvPicPr>
        <p:blipFill>
          <a:blip r:embed="rId3"/>
          <a:stretch>
            <a:fillRect/>
          </a:stretch>
        </p:blipFill>
        <p:spPr>
          <a:xfrm>
            <a:off x="394953" y="1858865"/>
            <a:ext cx="8057143" cy="3961905"/>
          </a:xfrm>
          <a:prstGeom prst="rect">
            <a:avLst/>
          </a:prstGeom>
        </p:spPr>
      </p:pic>
      <p:sp>
        <p:nvSpPr>
          <p:cNvPr id="9" name="Rectangle 8"/>
          <p:cNvSpPr/>
          <p:nvPr/>
        </p:nvSpPr>
        <p:spPr bwMode="gray">
          <a:xfrm>
            <a:off x="9029438" y="4518516"/>
            <a:ext cx="2962244" cy="704848"/>
          </a:xfrm>
          <a:prstGeom prst="rect">
            <a:avLst/>
          </a:prstGeom>
          <a:solidFill>
            <a:schemeClr val="accent2">
              <a:lumMod val="50000"/>
            </a:schemeClr>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r>
              <a:rPr lang="en-US" kern="0" dirty="0" smtClean="0">
                <a:solidFill>
                  <a:schemeClr val="bg1"/>
                </a:solidFill>
                <a:ea typeface="Arial Unicode MS" pitchFamily="34" charset="-128"/>
                <a:cs typeface="Arial Unicode MS" pitchFamily="34" charset="-128"/>
              </a:rPr>
              <a:t>CDS NAME</a:t>
            </a:r>
            <a:endParaRPr lang="en-US" kern="0" dirty="0">
              <a:solidFill>
                <a:schemeClr val="bg1"/>
              </a:solidFill>
              <a:ea typeface="Arial Unicode MS" pitchFamily="34" charset="-128"/>
              <a:cs typeface="Arial Unicode MS" pitchFamily="34" charset="-128"/>
            </a:endParaRPr>
          </a:p>
        </p:txBody>
      </p:sp>
      <p:sp>
        <p:nvSpPr>
          <p:cNvPr id="10" name="Right Arrow 9"/>
          <p:cNvSpPr/>
          <p:nvPr/>
        </p:nvSpPr>
        <p:spPr bwMode="gray">
          <a:xfrm flipH="1">
            <a:off x="8427009" y="4722485"/>
            <a:ext cx="587234" cy="295275"/>
          </a:xfrm>
          <a:prstGeom prst="rightArrow">
            <a:avLst/>
          </a:prstGeom>
          <a:solidFill>
            <a:schemeClr val="accent2">
              <a:lumMod val="75000"/>
            </a:schemeClr>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spTree>
    <p:extLst>
      <p:ext uri="{BB962C8B-B14F-4D97-AF65-F5344CB8AC3E}">
        <p14:creationId xmlns:p14="http://schemas.microsoft.com/office/powerpoint/2010/main" val="5718355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smtClean="0">
                <a:latin typeface="Cooper Black" panose="0208090404030B020404" pitchFamily="18" charset="0"/>
              </a:rPr>
              <a:t>Result : Sales </a:t>
            </a:r>
            <a:r>
              <a:rPr lang="en-US" sz="3600" b="1" dirty="0">
                <a:latin typeface="Cooper Black" panose="0208090404030B020404" pitchFamily="18" charset="0"/>
              </a:rPr>
              <a:t>O</a:t>
            </a:r>
            <a:r>
              <a:rPr lang="en-US" sz="3600" b="1" dirty="0" smtClean="0">
                <a:latin typeface="Cooper Black" panose="0208090404030B020404" pitchFamily="18" charset="0"/>
              </a:rPr>
              <a:t>rder Processing App (2)</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5" name="Picture 4"/>
          <p:cNvPicPr>
            <a:picLocks noChangeAspect="1"/>
          </p:cNvPicPr>
          <p:nvPr/>
        </p:nvPicPr>
        <p:blipFill>
          <a:blip r:embed="rId3"/>
          <a:stretch>
            <a:fillRect/>
          </a:stretch>
        </p:blipFill>
        <p:spPr>
          <a:xfrm>
            <a:off x="384316" y="1131678"/>
            <a:ext cx="11014286" cy="5108571"/>
          </a:xfrm>
          <a:prstGeom prst="rect">
            <a:avLst/>
          </a:prstGeom>
        </p:spPr>
      </p:pic>
    </p:spTree>
    <p:extLst>
      <p:ext uri="{BB962C8B-B14F-4D97-AF65-F5344CB8AC3E}">
        <p14:creationId xmlns:p14="http://schemas.microsoft.com/office/powerpoint/2010/main" val="15126624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smtClean="0">
                <a:latin typeface="Cooper Black" panose="0208090404030B020404" pitchFamily="18" charset="0"/>
              </a:rPr>
              <a:t>Result : Sales </a:t>
            </a:r>
            <a:r>
              <a:rPr lang="en-US" sz="3600" b="1" dirty="0">
                <a:latin typeface="Cooper Black" panose="0208090404030B020404" pitchFamily="18" charset="0"/>
              </a:rPr>
              <a:t>O</a:t>
            </a:r>
            <a:r>
              <a:rPr lang="en-US" sz="3600" b="1" dirty="0" smtClean="0">
                <a:latin typeface="Cooper Black" panose="0208090404030B020404" pitchFamily="18" charset="0"/>
              </a:rPr>
              <a:t>rder Processing App (3)</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3" name="Picture 2"/>
          <p:cNvPicPr>
            <a:picLocks noChangeAspect="1"/>
          </p:cNvPicPr>
          <p:nvPr/>
        </p:nvPicPr>
        <p:blipFill>
          <a:blip r:embed="rId3"/>
          <a:stretch>
            <a:fillRect/>
          </a:stretch>
        </p:blipFill>
        <p:spPr>
          <a:xfrm>
            <a:off x="385261" y="1083569"/>
            <a:ext cx="9809809" cy="5367334"/>
          </a:xfrm>
          <a:prstGeom prst="rect">
            <a:avLst/>
          </a:prstGeom>
        </p:spPr>
      </p:pic>
    </p:spTree>
    <p:extLst>
      <p:ext uri="{BB962C8B-B14F-4D97-AF65-F5344CB8AC3E}">
        <p14:creationId xmlns:p14="http://schemas.microsoft.com/office/powerpoint/2010/main" val="17453860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smtClean="0">
                <a:latin typeface="Cooper Black" panose="0208090404030B020404" pitchFamily="18" charset="0"/>
              </a:rPr>
              <a:t>Result : Sales </a:t>
            </a:r>
            <a:r>
              <a:rPr lang="en-US" sz="3600" b="1" dirty="0">
                <a:latin typeface="Cooper Black" panose="0208090404030B020404" pitchFamily="18" charset="0"/>
              </a:rPr>
              <a:t>O</a:t>
            </a:r>
            <a:r>
              <a:rPr lang="en-US" sz="3600" b="1" dirty="0" smtClean="0">
                <a:latin typeface="Cooper Black" panose="0208090404030B020404" pitchFamily="18" charset="0"/>
              </a:rPr>
              <a:t>rder Processing App (Responsive )</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xmlns=""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3" name="Picture 2"/>
          <p:cNvPicPr>
            <a:picLocks noChangeAspect="1"/>
          </p:cNvPicPr>
          <p:nvPr/>
        </p:nvPicPr>
        <p:blipFill rotWithShape="1">
          <a:blip r:embed="rId3"/>
          <a:srcRect l="10497"/>
          <a:stretch/>
        </p:blipFill>
        <p:spPr>
          <a:xfrm>
            <a:off x="3286539" y="1296961"/>
            <a:ext cx="4023410" cy="5085714"/>
          </a:xfrm>
          <a:prstGeom prst="rect">
            <a:avLst/>
          </a:prstGeom>
        </p:spPr>
      </p:pic>
      <p:sp>
        <p:nvSpPr>
          <p:cNvPr id="9" name="Right Arrow 8"/>
          <p:cNvSpPr/>
          <p:nvPr/>
        </p:nvSpPr>
        <p:spPr bwMode="gray">
          <a:xfrm flipH="1">
            <a:off x="6228522" y="3400998"/>
            <a:ext cx="1258956" cy="321850"/>
          </a:xfrm>
          <a:prstGeom prst="rightArrow">
            <a:avLst/>
          </a:prstGeom>
          <a:solidFill>
            <a:schemeClr val="accent2">
              <a:lumMod val="60000"/>
              <a:lumOff val="40000"/>
            </a:schemeClr>
          </a:solidFill>
          <a:ln w="635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endParaRPr lang="en-US" kern="0" dirty="0">
              <a:ea typeface="Arial Unicode MS" pitchFamily="34" charset="-128"/>
              <a:cs typeface="Arial Unicode MS" pitchFamily="34" charset="-128"/>
            </a:endParaRPr>
          </a:p>
        </p:txBody>
      </p:sp>
      <p:sp>
        <p:nvSpPr>
          <p:cNvPr id="5" name="Oval 4"/>
          <p:cNvSpPr/>
          <p:nvPr/>
        </p:nvSpPr>
        <p:spPr>
          <a:xfrm>
            <a:off x="7474226" y="2597426"/>
            <a:ext cx="2648829" cy="1802296"/>
          </a:xfrm>
          <a:prstGeom prst="ellipse">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Make Application Mobile Ready</a:t>
            </a:r>
            <a:endParaRPr lang="en-US" dirty="0"/>
          </a:p>
        </p:txBody>
      </p:sp>
    </p:spTree>
    <p:extLst>
      <p:ext uri="{BB962C8B-B14F-4D97-AF65-F5344CB8AC3E}">
        <p14:creationId xmlns:p14="http://schemas.microsoft.com/office/powerpoint/2010/main" val="33913367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Picture 135"/>
          <p:cNvPicPr>
            <a:picLocks noChangeAspect="1"/>
          </p:cNvPicPr>
          <p:nvPr/>
        </p:nvPicPr>
        <p:blipFill rotWithShape="1">
          <a:blip r:embed="rId2"/>
          <a:srcRect r="18676"/>
          <a:stretch/>
        </p:blipFill>
        <p:spPr>
          <a:xfrm>
            <a:off x="7432170" y="961211"/>
            <a:ext cx="4693567" cy="3838095"/>
          </a:xfrm>
          <a:prstGeom prst="rect">
            <a:avLst/>
          </a:prstGeom>
        </p:spPr>
      </p:pic>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t> </a:t>
            </a:r>
            <a:r>
              <a:rPr lang="en-US" sz="3600" b="1" dirty="0" smtClean="0">
                <a:latin typeface="Cooper Black" panose="0208090404030B020404" pitchFamily="18" charset="0"/>
              </a:rPr>
              <a:t>Annotations</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93" name="Line 5">
            <a:extLst>
              <a:ext uri="{FF2B5EF4-FFF2-40B4-BE49-F238E27FC236}">
                <a16:creationId xmlns:a16="http://schemas.microsoft.com/office/drawing/2014/main" xmlns="" id="{79923E7C-CE22-4D0A-AAAB-7310A60F1740}"/>
              </a:ext>
            </a:extLst>
          </p:cNvPr>
          <p:cNvSpPr>
            <a:spLocks noChangeShapeType="1"/>
          </p:cNvSpPr>
          <p:nvPr/>
        </p:nvSpPr>
        <p:spPr bwMode="auto">
          <a:xfrm>
            <a:off x="3772399" y="4130953"/>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4" name="Line 6">
            <a:extLst>
              <a:ext uri="{FF2B5EF4-FFF2-40B4-BE49-F238E27FC236}">
                <a16:creationId xmlns:a16="http://schemas.microsoft.com/office/drawing/2014/main" xmlns="" id="{CAD1639F-2A13-40FC-B809-9E9FC5240D24}"/>
              </a:ext>
            </a:extLst>
          </p:cNvPr>
          <p:cNvSpPr>
            <a:spLocks noChangeShapeType="1"/>
          </p:cNvSpPr>
          <p:nvPr/>
        </p:nvSpPr>
        <p:spPr bwMode="auto">
          <a:xfrm>
            <a:off x="3772399" y="4130953"/>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5" name="Freeform 94">
            <a:extLst>
              <a:ext uri="{FF2B5EF4-FFF2-40B4-BE49-F238E27FC236}">
                <a16:creationId xmlns:a16="http://schemas.microsoft.com/office/drawing/2014/main" xmlns="" id="{2C271933-9424-4685-8BC3-FF2945D470C8}"/>
              </a:ext>
            </a:extLst>
          </p:cNvPr>
          <p:cNvSpPr>
            <a:spLocks/>
          </p:cNvSpPr>
          <p:nvPr/>
        </p:nvSpPr>
        <p:spPr bwMode="auto">
          <a:xfrm>
            <a:off x="1267226" y="2437714"/>
            <a:ext cx="2972818" cy="1265606"/>
          </a:xfrm>
          <a:custGeom>
            <a:avLst/>
            <a:gdLst>
              <a:gd name="T0" fmla="*/ 2386 w 2722"/>
              <a:gd name="T1" fmla="*/ 0 h 1161"/>
              <a:gd name="T2" fmla="*/ 25 w 2722"/>
              <a:gd name="T3" fmla="*/ 971 h 1161"/>
              <a:gd name="T4" fmla="*/ 0 w 2722"/>
              <a:gd name="T5" fmla="*/ 1066 h 1161"/>
              <a:gd name="T6" fmla="*/ 2722 w 2722"/>
              <a:gd name="T7" fmla="*/ 639 h 1161"/>
              <a:gd name="T8" fmla="*/ 2386 w 2722"/>
              <a:gd name="T9" fmla="*/ 0 h 1161"/>
            </a:gdLst>
            <a:ahLst/>
            <a:cxnLst>
              <a:cxn ang="0">
                <a:pos x="T0" y="T1"/>
              </a:cxn>
              <a:cxn ang="0">
                <a:pos x="T2" y="T3"/>
              </a:cxn>
              <a:cxn ang="0">
                <a:pos x="T4" y="T5"/>
              </a:cxn>
              <a:cxn ang="0">
                <a:pos x="T6" y="T7"/>
              </a:cxn>
              <a:cxn ang="0">
                <a:pos x="T8" y="T9"/>
              </a:cxn>
            </a:cxnLst>
            <a:rect l="0" t="0" r="r" b="b"/>
            <a:pathLst>
              <a:path w="2722" h="1161">
                <a:moveTo>
                  <a:pt x="2386" y="0"/>
                </a:moveTo>
                <a:cubicBezTo>
                  <a:pt x="2386" y="0"/>
                  <a:pt x="1116" y="1031"/>
                  <a:pt x="25" y="971"/>
                </a:cubicBezTo>
                <a:cubicBezTo>
                  <a:pt x="0" y="1066"/>
                  <a:pt x="0" y="1066"/>
                  <a:pt x="0" y="1066"/>
                </a:cubicBezTo>
                <a:cubicBezTo>
                  <a:pt x="0" y="1066"/>
                  <a:pt x="756" y="1161"/>
                  <a:pt x="2722" y="639"/>
                </a:cubicBezTo>
                <a:lnTo>
                  <a:pt x="2386" y="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96" name="Freeform 95">
            <a:extLst>
              <a:ext uri="{FF2B5EF4-FFF2-40B4-BE49-F238E27FC236}">
                <a16:creationId xmlns:a16="http://schemas.microsoft.com/office/drawing/2014/main" xmlns="" id="{F6FF0686-A8C5-472D-810E-534158BD8779}"/>
              </a:ext>
            </a:extLst>
          </p:cNvPr>
          <p:cNvSpPr>
            <a:spLocks/>
          </p:cNvSpPr>
          <p:nvPr/>
        </p:nvSpPr>
        <p:spPr bwMode="auto">
          <a:xfrm>
            <a:off x="1267226" y="3740325"/>
            <a:ext cx="2972818" cy="1265606"/>
          </a:xfrm>
          <a:custGeom>
            <a:avLst/>
            <a:gdLst>
              <a:gd name="T0" fmla="*/ 2386 w 2722"/>
              <a:gd name="T1" fmla="*/ 1161 h 1161"/>
              <a:gd name="T2" fmla="*/ 25 w 2722"/>
              <a:gd name="T3" fmla="*/ 191 h 1161"/>
              <a:gd name="T4" fmla="*/ 0 w 2722"/>
              <a:gd name="T5" fmla="*/ 95 h 1161"/>
              <a:gd name="T6" fmla="*/ 2722 w 2722"/>
              <a:gd name="T7" fmla="*/ 523 h 1161"/>
              <a:gd name="T8" fmla="*/ 2386 w 2722"/>
              <a:gd name="T9" fmla="*/ 1161 h 1161"/>
            </a:gdLst>
            <a:ahLst/>
            <a:cxnLst>
              <a:cxn ang="0">
                <a:pos x="T0" y="T1"/>
              </a:cxn>
              <a:cxn ang="0">
                <a:pos x="T2" y="T3"/>
              </a:cxn>
              <a:cxn ang="0">
                <a:pos x="T4" y="T5"/>
              </a:cxn>
              <a:cxn ang="0">
                <a:pos x="T6" y="T7"/>
              </a:cxn>
              <a:cxn ang="0">
                <a:pos x="T8" y="T9"/>
              </a:cxn>
            </a:cxnLst>
            <a:rect l="0" t="0" r="r" b="b"/>
            <a:pathLst>
              <a:path w="2722" h="1161">
                <a:moveTo>
                  <a:pt x="2386" y="1161"/>
                </a:moveTo>
                <a:cubicBezTo>
                  <a:pt x="2386" y="1161"/>
                  <a:pt x="1116" y="131"/>
                  <a:pt x="25" y="191"/>
                </a:cubicBezTo>
                <a:cubicBezTo>
                  <a:pt x="0" y="95"/>
                  <a:pt x="0" y="95"/>
                  <a:pt x="0" y="95"/>
                </a:cubicBezTo>
                <a:cubicBezTo>
                  <a:pt x="0" y="95"/>
                  <a:pt x="756" y="0"/>
                  <a:pt x="2722" y="523"/>
                </a:cubicBezTo>
                <a:lnTo>
                  <a:pt x="2386" y="1161"/>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97" name="Freeform 96">
            <a:extLst>
              <a:ext uri="{FF2B5EF4-FFF2-40B4-BE49-F238E27FC236}">
                <a16:creationId xmlns:a16="http://schemas.microsoft.com/office/drawing/2014/main" xmlns="" id="{E97569E2-1152-4AAB-A36D-25D6C9380A83}"/>
              </a:ext>
            </a:extLst>
          </p:cNvPr>
          <p:cNvSpPr>
            <a:spLocks/>
          </p:cNvSpPr>
          <p:nvPr/>
        </p:nvSpPr>
        <p:spPr bwMode="auto">
          <a:xfrm>
            <a:off x="1405382" y="3322830"/>
            <a:ext cx="3596987" cy="838803"/>
          </a:xfrm>
          <a:custGeom>
            <a:avLst/>
            <a:gdLst>
              <a:gd name="T0" fmla="*/ 3293 w 3293"/>
              <a:gd name="T1" fmla="*/ 0 h 769"/>
              <a:gd name="T2" fmla="*/ 0 w 3293"/>
              <a:gd name="T3" fmla="*/ 339 h 769"/>
              <a:gd name="T4" fmla="*/ 0 w 3293"/>
              <a:gd name="T5" fmla="*/ 424 h 769"/>
              <a:gd name="T6" fmla="*/ 3293 w 3293"/>
              <a:gd name="T7" fmla="*/ 769 h 769"/>
              <a:gd name="T8" fmla="*/ 3293 w 3293"/>
              <a:gd name="T9" fmla="*/ 0 h 769"/>
            </a:gdLst>
            <a:ahLst/>
            <a:cxnLst>
              <a:cxn ang="0">
                <a:pos x="T0" y="T1"/>
              </a:cxn>
              <a:cxn ang="0">
                <a:pos x="T2" y="T3"/>
              </a:cxn>
              <a:cxn ang="0">
                <a:pos x="T4" y="T5"/>
              </a:cxn>
              <a:cxn ang="0">
                <a:pos x="T6" y="T7"/>
              </a:cxn>
              <a:cxn ang="0">
                <a:pos x="T8" y="T9"/>
              </a:cxn>
            </a:cxnLst>
            <a:rect l="0" t="0" r="r" b="b"/>
            <a:pathLst>
              <a:path w="3293" h="769">
                <a:moveTo>
                  <a:pt x="3293" y="0"/>
                </a:moveTo>
                <a:cubicBezTo>
                  <a:pt x="3293" y="0"/>
                  <a:pt x="1091" y="438"/>
                  <a:pt x="0" y="339"/>
                </a:cubicBezTo>
                <a:cubicBezTo>
                  <a:pt x="0" y="424"/>
                  <a:pt x="0" y="424"/>
                  <a:pt x="0" y="424"/>
                </a:cubicBezTo>
                <a:cubicBezTo>
                  <a:pt x="0" y="424"/>
                  <a:pt x="1384" y="477"/>
                  <a:pt x="3293" y="769"/>
                </a:cubicBezTo>
                <a:lnTo>
                  <a:pt x="3293" y="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98" name="Freeform 97">
            <a:extLst>
              <a:ext uri="{FF2B5EF4-FFF2-40B4-BE49-F238E27FC236}">
                <a16:creationId xmlns:a16="http://schemas.microsoft.com/office/drawing/2014/main" xmlns="" id="{D48F1333-B9ED-444F-BB87-4291E8884732}"/>
              </a:ext>
            </a:extLst>
          </p:cNvPr>
          <p:cNvSpPr>
            <a:spLocks/>
          </p:cNvSpPr>
          <p:nvPr/>
        </p:nvSpPr>
        <p:spPr bwMode="auto">
          <a:xfrm>
            <a:off x="1294364" y="1638383"/>
            <a:ext cx="2220362" cy="1872505"/>
          </a:xfrm>
          <a:custGeom>
            <a:avLst/>
            <a:gdLst>
              <a:gd name="T0" fmla="*/ 1281 w 2033"/>
              <a:gd name="T1" fmla="*/ 0 h 1719"/>
              <a:gd name="T2" fmla="*/ 0 w 2033"/>
              <a:gd name="T3" fmla="*/ 1528 h 1719"/>
              <a:gd name="T4" fmla="*/ 0 w 2033"/>
              <a:gd name="T5" fmla="*/ 1641 h 1719"/>
              <a:gd name="T6" fmla="*/ 2033 w 2033"/>
              <a:gd name="T7" fmla="*/ 310 h 1719"/>
              <a:gd name="T8" fmla="*/ 1281 w 2033"/>
              <a:gd name="T9" fmla="*/ 0 h 1719"/>
            </a:gdLst>
            <a:ahLst/>
            <a:cxnLst>
              <a:cxn ang="0">
                <a:pos x="T0" y="T1"/>
              </a:cxn>
              <a:cxn ang="0">
                <a:pos x="T2" y="T3"/>
              </a:cxn>
              <a:cxn ang="0">
                <a:pos x="T4" y="T5"/>
              </a:cxn>
              <a:cxn ang="0">
                <a:pos x="T6" y="T7"/>
              </a:cxn>
              <a:cxn ang="0">
                <a:pos x="T8" y="T9"/>
              </a:cxn>
            </a:cxnLst>
            <a:rect l="0" t="0" r="r" b="b"/>
            <a:pathLst>
              <a:path w="2033" h="1719">
                <a:moveTo>
                  <a:pt x="1281" y="0"/>
                </a:moveTo>
                <a:cubicBezTo>
                  <a:pt x="1281" y="0"/>
                  <a:pt x="822" y="1383"/>
                  <a:pt x="0" y="1528"/>
                </a:cubicBezTo>
                <a:cubicBezTo>
                  <a:pt x="0" y="1641"/>
                  <a:pt x="0" y="1641"/>
                  <a:pt x="0" y="1641"/>
                </a:cubicBezTo>
                <a:cubicBezTo>
                  <a:pt x="0" y="1641"/>
                  <a:pt x="1182" y="1719"/>
                  <a:pt x="2033" y="310"/>
                </a:cubicBezTo>
                <a:lnTo>
                  <a:pt x="1281" y="0"/>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99" name="Freeform 98">
            <a:extLst>
              <a:ext uri="{FF2B5EF4-FFF2-40B4-BE49-F238E27FC236}">
                <a16:creationId xmlns:a16="http://schemas.microsoft.com/office/drawing/2014/main" xmlns="" id="{BC21A251-2D8A-4CA5-9443-44C1231EB869}"/>
              </a:ext>
            </a:extLst>
          </p:cNvPr>
          <p:cNvSpPr>
            <a:spLocks/>
          </p:cNvSpPr>
          <p:nvPr/>
        </p:nvSpPr>
        <p:spPr bwMode="auto">
          <a:xfrm>
            <a:off x="1294364" y="3935224"/>
            <a:ext cx="2220362" cy="1871272"/>
          </a:xfrm>
          <a:custGeom>
            <a:avLst/>
            <a:gdLst>
              <a:gd name="T0" fmla="*/ 1281 w 2033"/>
              <a:gd name="T1" fmla="*/ 1718 h 1718"/>
              <a:gd name="T2" fmla="*/ 0 w 2033"/>
              <a:gd name="T3" fmla="*/ 190 h 1718"/>
              <a:gd name="T4" fmla="*/ 0 w 2033"/>
              <a:gd name="T5" fmla="*/ 77 h 1718"/>
              <a:gd name="T6" fmla="*/ 2033 w 2033"/>
              <a:gd name="T7" fmla="*/ 1408 h 1718"/>
              <a:gd name="T8" fmla="*/ 1281 w 2033"/>
              <a:gd name="T9" fmla="*/ 1718 h 1718"/>
            </a:gdLst>
            <a:ahLst/>
            <a:cxnLst>
              <a:cxn ang="0">
                <a:pos x="T0" y="T1"/>
              </a:cxn>
              <a:cxn ang="0">
                <a:pos x="T2" y="T3"/>
              </a:cxn>
              <a:cxn ang="0">
                <a:pos x="T4" y="T5"/>
              </a:cxn>
              <a:cxn ang="0">
                <a:pos x="T6" y="T7"/>
              </a:cxn>
              <a:cxn ang="0">
                <a:pos x="T8" y="T9"/>
              </a:cxn>
            </a:cxnLst>
            <a:rect l="0" t="0" r="r" b="b"/>
            <a:pathLst>
              <a:path w="2033" h="1718">
                <a:moveTo>
                  <a:pt x="1281" y="1718"/>
                </a:moveTo>
                <a:cubicBezTo>
                  <a:pt x="1281" y="1718"/>
                  <a:pt x="822" y="335"/>
                  <a:pt x="0" y="190"/>
                </a:cubicBezTo>
                <a:cubicBezTo>
                  <a:pt x="0" y="77"/>
                  <a:pt x="0" y="77"/>
                  <a:pt x="0" y="77"/>
                </a:cubicBezTo>
                <a:cubicBezTo>
                  <a:pt x="0" y="77"/>
                  <a:pt x="1182" y="0"/>
                  <a:pt x="2033" y="1408"/>
                </a:cubicBezTo>
                <a:lnTo>
                  <a:pt x="1281" y="1718"/>
                </a:ln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100" name="Oval 99">
            <a:extLst>
              <a:ext uri="{FF2B5EF4-FFF2-40B4-BE49-F238E27FC236}">
                <a16:creationId xmlns:a16="http://schemas.microsoft.com/office/drawing/2014/main" xmlns="" id="{00D73078-6033-49FF-AB64-27917F3D7798}"/>
              </a:ext>
            </a:extLst>
          </p:cNvPr>
          <p:cNvSpPr/>
          <p:nvPr/>
        </p:nvSpPr>
        <p:spPr>
          <a:xfrm>
            <a:off x="2601536" y="1230951"/>
            <a:ext cx="1005560" cy="1005560"/>
          </a:xfrm>
          <a:prstGeom prst="ellipse">
            <a:avLst/>
          </a:prstGeom>
          <a:solidFill>
            <a:schemeClr val="accent1">
              <a:lumMod val="60000"/>
              <a:lumOff val="40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1" name="TextBox 100">
            <a:extLst>
              <a:ext uri="{FF2B5EF4-FFF2-40B4-BE49-F238E27FC236}">
                <a16:creationId xmlns:a16="http://schemas.microsoft.com/office/drawing/2014/main" xmlns="" id="{EC6FD269-B6A7-4413-A19E-282E5866CD44}"/>
              </a:ext>
            </a:extLst>
          </p:cNvPr>
          <p:cNvSpPr txBox="1"/>
          <p:nvPr/>
        </p:nvSpPr>
        <p:spPr>
          <a:xfrm>
            <a:off x="3886543" y="1363996"/>
            <a:ext cx="2554021" cy="400110"/>
          </a:xfrm>
          <a:prstGeom prst="rect">
            <a:avLst/>
          </a:prstGeom>
          <a:noFill/>
        </p:spPr>
        <p:txBody>
          <a:bodyPr wrap="square" lIns="0" rIns="0" rtlCol="0" anchor="ctr">
            <a:spAutoFit/>
          </a:bodyPr>
          <a:lstStyle/>
          <a:p>
            <a:r>
              <a:rPr lang="en-IN" sz="2000" b="1" dirty="0" smtClean="0">
                <a:solidFill>
                  <a:schemeClr val="accent1"/>
                </a:solidFill>
                <a:latin typeface="Open Sans" panose="020B0606030504020204" pitchFamily="34" charset="0"/>
                <a:ea typeface="Open Sans" panose="020B0606030504020204" pitchFamily="34" charset="0"/>
                <a:cs typeface="Open Sans" panose="020B0606030504020204" pitchFamily="34" charset="0"/>
              </a:rPr>
              <a:t>Object Model Annotations</a:t>
            </a:r>
            <a:endParaRPr lang="en-IN" sz="2000" b="1" dirty="0">
              <a:solidFill>
                <a:schemeClr val="accent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2" name="TextBox 101">
            <a:extLst>
              <a:ext uri="{FF2B5EF4-FFF2-40B4-BE49-F238E27FC236}">
                <a16:creationId xmlns:a16="http://schemas.microsoft.com/office/drawing/2014/main" xmlns="" id="{97379EAB-2F9D-4404-B51F-41979EA48742}"/>
              </a:ext>
            </a:extLst>
          </p:cNvPr>
          <p:cNvSpPr txBox="1"/>
          <p:nvPr/>
        </p:nvSpPr>
        <p:spPr>
          <a:xfrm>
            <a:off x="5013616" y="2418293"/>
            <a:ext cx="1776262" cy="400110"/>
          </a:xfrm>
          <a:prstGeom prst="rect">
            <a:avLst/>
          </a:prstGeom>
          <a:noFill/>
        </p:spPr>
        <p:txBody>
          <a:bodyPr wrap="square" lIns="0" rIns="0" rtlCol="0" anchor="ctr">
            <a:spAutoFit/>
          </a:bodyPr>
          <a:lstStyle/>
          <a:p>
            <a:r>
              <a:rPr lang="en-IN" sz="2000" b="1" dirty="0"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OData Annotations</a:t>
            </a:r>
            <a:endParaRPr lang="en-IN" sz="2000" b="1" dirty="0">
              <a:solidFill>
                <a:schemeClr val="accent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3" name="TextBox 102">
            <a:extLst>
              <a:ext uri="{FF2B5EF4-FFF2-40B4-BE49-F238E27FC236}">
                <a16:creationId xmlns:a16="http://schemas.microsoft.com/office/drawing/2014/main" xmlns="" id="{5CC4C257-091D-4248-A4A3-EE6F38F26134}"/>
              </a:ext>
            </a:extLst>
          </p:cNvPr>
          <p:cNvSpPr txBox="1"/>
          <p:nvPr/>
        </p:nvSpPr>
        <p:spPr>
          <a:xfrm>
            <a:off x="6010098" y="3403383"/>
            <a:ext cx="2259265" cy="707886"/>
          </a:xfrm>
          <a:prstGeom prst="rect">
            <a:avLst/>
          </a:prstGeom>
          <a:noFill/>
        </p:spPr>
        <p:txBody>
          <a:bodyPr wrap="square" lIns="0" rIns="0" rtlCol="0" anchor="ctr">
            <a:spAutoFit/>
          </a:bodyPr>
          <a:lstStyle/>
          <a:p>
            <a:r>
              <a:rPr lang="en-IN" sz="2000" b="1" dirty="0" smtClean="0">
                <a:solidFill>
                  <a:schemeClr val="accent3"/>
                </a:solidFill>
                <a:latin typeface="Open Sans" panose="020B0606030504020204" pitchFamily="34" charset="0"/>
                <a:ea typeface="Open Sans" panose="020B0606030504020204" pitchFamily="34" charset="0"/>
                <a:cs typeface="Open Sans" panose="020B0606030504020204" pitchFamily="34" charset="0"/>
              </a:rPr>
              <a:t>Analytical </a:t>
            </a:r>
          </a:p>
          <a:p>
            <a:r>
              <a:rPr lang="en-IN" sz="2000" b="1" dirty="0" smtClean="0">
                <a:solidFill>
                  <a:schemeClr val="accent3"/>
                </a:solidFill>
                <a:latin typeface="Open Sans" panose="020B0606030504020204" pitchFamily="34" charset="0"/>
                <a:ea typeface="Open Sans" panose="020B0606030504020204" pitchFamily="34" charset="0"/>
                <a:cs typeface="Open Sans" panose="020B0606030504020204" pitchFamily="34" charset="0"/>
              </a:rPr>
              <a:t>Annotations</a:t>
            </a:r>
            <a:endParaRPr lang="en-IN" sz="2000" b="1" dirty="0">
              <a:solidFill>
                <a:schemeClr val="accent3"/>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4" name="TextBox 103">
            <a:extLst>
              <a:ext uri="{FF2B5EF4-FFF2-40B4-BE49-F238E27FC236}">
                <a16:creationId xmlns:a16="http://schemas.microsoft.com/office/drawing/2014/main" xmlns="" id="{593B240F-3299-495C-9F77-38EB1097199E}"/>
              </a:ext>
            </a:extLst>
          </p:cNvPr>
          <p:cNvSpPr txBox="1"/>
          <p:nvPr/>
        </p:nvSpPr>
        <p:spPr>
          <a:xfrm>
            <a:off x="5013615" y="4671036"/>
            <a:ext cx="2023295" cy="400110"/>
          </a:xfrm>
          <a:prstGeom prst="rect">
            <a:avLst/>
          </a:prstGeom>
          <a:noFill/>
        </p:spPr>
        <p:txBody>
          <a:bodyPr wrap="square" lIns="0" rIns="0" rtlCol="0" anchor="ctr">
            <a:spAutoFit/>
          </a:bodyPr>
          <a:lstStyle/>
          <a:p>
            <a:r>
              <a:rPr lang="en-IN" sz="2000" b="1" dirty="0" smtClean="0">
                <a:solidFill>
                  <a:schemeClr val="accent4"/>
                </a:solidFill>
                <a:latin typeface="Open Sans" panose="020B0606030504020204" pitchFamily="34" charset="0"/>
                <a:ea typeface="Open Sans" panose="020B0606030504020204" pitchFamily="34" charset="0"/>
                <a:cs typeface="Open Sans" panose="020B0606030504020204" pitchFamily="34" charset="0"/>
              </a:rPr>
              <a:t>End User Annotations</a:t>
            </a:r>
            <a:endParaRPr lang="en-IN" sz="2000" b="1" dirty="0">
              <a:solidFill>
                <a:schemeClr val="accent4"/>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5" name="TextBox 104">
            <a:extLst>
              <a:ext uri="{FF2B5EF4-FFF2-40B4-BE49-F238E27FC236}">
                <a16:creationId xmlns:a16="http://schemas.microsoft.com/office/drawing/2014/main" xmlns="" id="{EE1393B5-D7F4-4549-B678-CBEDF5BDB5AE}"/>
              </a:ext>
            </a:extLst>
          </p:cNvPr>
          <p:cNvSpPr txBox="1"/>
          <p:nvPr/>
        </p:nvSpPr>
        <p:spPr>
          <a:xfrm>
            <a:off x="3886543" y="5524504"/>
            <a:ext cx="1517685" cy="400110"/>
          </a:xfrm>
          <a:prstGeom prst="rect">
            <a:avLst/>
          </a:prstGeom>
          <a:noFill/>
        </p:spPr>
        <p:txBody>
          <a:bodyPr wrap="square" lIns="0" rIns="0" rtlCol="0" anchor="ctr">
            <a:spAutoFit/>
          </a:bodyPr>
          <a:lstStyle/>
          <a:p>
            <a:r>
              <a:rPr lang="en-IN" sz="2000" b="1" dirty="0" smtClean="0">
                <a:solidFill>
                  <a:schemeClr val="accent5"/>
                </a:solidFill>
                <a:latin typeface="Open Sans" panose="020B0606030504020204" pitchFamily="34" charset="0"/>
                <a:ea typeface="Open Sans" panose="020B0606030504020204" pitchFamily="34" charset="0"/>
                <a:cs typeface="Open Sans" panose="020B0606030504020204" pitchFamily="34" charset="0"/>
              </a:rPr>
              <a:t>UI Annotations</a:t>
            </a:r>
            <a:endParaRPr lang="en-IN" sz="2000" b="1" dirty="0">
              <a:solidFill>
                <a:schemeClr val="accent5"/>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106" name="Group 105">
            <a:extLst>
              <a:ext uri="{FF2B5EF4-FFF2-40B4-BE49-F238E27FC236}">
                <a16:creationId xmlns:a16="http://schemas.microsoft.com/office/drawing/2014/main" xmlns="" id="{5AFD5E5B-A243-438F-92C3-1B39A3FBF460}"/>
              </a:ext>
            </a:extLst>
          </p:cNvPr>
          <p:cNvGrpSpPr/>
          <p:nvPr/>
        </p:nvGrpSpPr>
        <p:grpSpPr>
          <a:xfrm>
            <a:off x="340048" y="3008381"/>
            <a:ext cx="1467700" cy="1467701"/>
            <a:chOff x="1280940" y="3114397"/>
            <a:chExt cx="1467700" cy="1467701"/>
          </a:xfrm>
        </p:grpSpPr>
        <p:sp>
          <p:nvSpPr>
            <p:cNvPr id="107" name="Oval 106">
              <a:extLst>
                <a:ext uri="{FF2B5EF4-FFF2-40B4-BE49-F238E27FC236}">
                  <a16:creationId xmlns:a16="http://schemas.microsoft.com/office/drawing/2014/main" xmlns="" id="{8B39ED7A-E4DB-4A78-A74A-961C862BCEC2}"/>
                </a:ext>
              </a:extLst>
            </p:cNvPr>
            <p:cNvSpPr/>
            <p:nvPr/>
          </p:nvSpPr>
          <p:spPr>
            <a:xfrm>
              <a:off x="1280940" y="3114397"/>
              <a:ext cx="1467700" cy="1467701"/>
            </a:xfrm>
            <a:prstGeom prst="ellipse">
              <a:avLst/>
            </a:prstGeom>
            <a:solidFill>
              <a:schemeClr val="accent5">
                <a:lumMod val="75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8" name="Oval 107">
              <a:extLst>
                <a:ext uri="{FF2B5EF4-FFF2-40B4-BE49-F238E27FC236}">
                  <a16:creationId xmlns:a16="http://schemas.microsoft.com/office/drawing/2014/main" xmlns="" id="{835CB46E-615D-4007-ADA6-0DB06C1DEA5E}"/>
                </a:ext>
              </a:extLst>
            </p:cNvPr>
            <p:cNvSpPr/>
            <p:nvPr/>
          </p:nvSpPr>
          <p:spPr>
            <a:xfrm>
              <a:off x="1608006" y="3209904"/>
              <a:ext cx="789775" cy="641122"/>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109" name="Oval 108">
            <a:extLst>
              <a:ext uri="{FF2B5EF4-FFF2-40B4-BE49-F238E27FC236}">
                <a16:creationId xmlns:a16="http://schemas.microsoft.com/office/drawing/2014/main" xmlns="" id="{3C95160E-1E14-4AFF-ADA3-64211D620E46}"/>
              </a:ext>
            </a:extLst>
          </p:cNvPr>
          <p:cNvSpPr/>
          <p:nvPr/>
        </p:nvSpPr>
        <p:spPr>
          <a:xfrm>
            <a:off x="2793557" y="1323672"/>
            <a:ext cx="608558" cy="494014"/>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10" name="Group 109">
            <a:extLst>
              <a:ext uri="{FF2B5EF4-FFF2-40B4-BE49-F238E27FC236}">
                <a16:creationId xmlns:a16="http://schemas.microsoft.com/office/drawing/2014/main" xmlns="" id="{3D2CB601-9E46-4E8B-89DB-9BD1CDB98F31}"/>
              </a:ext>
            </a:extLst>
          </p:cNvPr>
          <p:cNvGrpSpPr/>
          <p:nvPr/>
        </p:nvGrpSpPr>
        <p:grpSpPr>
          <a:xfrm>
            <a:off x="3678897" y="2175850"/>
            <a:ext cx="1005560" cy="1005560"/>
            <a:chOff x="4619789" y="2281866"/>
            <a:chExt cx="1005560" cy="1005560"/>
          </a:xfrm>
        </p:grpSpPr>
        <p:sp>
          <p:nvSpPr>
            <p:cNvPr id="111" name="Oval 110">
              <a:extLst>
                <a:ext uri="{FF2B5EF4-FFF2-40B4-BE49-F238E27FC236}">
                  <a16:creationId xmlns:a16="http://schemas.microsoft.com/office/drawing/2014/main" xmlns="" id="{FAA270C9-E214-409C-A2A9-AA9EF25B0465}"/>
                </a:ext>
              </a:extLst>
            </p:cNvPr>
            <p:cNvSpPr/>
            <p:nvPr/>
          </p:nvSpPr>
          <p:spPr>
            <a:xfrm>
              <a:off x="4619789" y="2281866"/>
              <a:ext cx="1005560" cy="1005560"/>
            </a:xfrm>
            <a:prstGeom prst="ellipse">
              <a:avLst/>
            </a:prstGeom>
            <a:solidFill>
              <a:schemeClr val="accent2">
                <a:lumMod val="60000"/>
                <a:lumOff val="40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2" name="Oval 111">
              <a:extLst>
                <a:ext uri="{FF2B5EF4-FFF2-40B4-BE49-F238E27FC236}">
                  <a16:creationId xmlns:a16="http://schemas.microsoft.com/office/drawing/2014/main" xmlns="" id="{1FF03B66-5968-4CDB-A141-50CA5D51E36C}"/>
                </a:ext>
              </a:extLst>
            </p:cNvPr>
            <p:cNvSpPr/>
            <p:nvPr/>
          </p:nvSpPr>
          <p:spPr>
            <a:xfrm>
              <a:off x="4821378" y="2378594"/>
              <a:ext cx="608558" cy="494014"/>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13" name="Group 112">
            <a:extLst>
              <a:ext uri="{FF2B5EF4-FFF2-40B4-BE49-F238E27FC236}">
                <a16:creationId xmlns:a16="http://schemas.microsoft.com/office/drawing/2014/main" xmlns="" id="{D6D03B98-8CC8-4CCA-9948-D85451470C43}"/>
              </a:ext>
            </a:extLst>
          </p:cNvPr>
          <p:cNvGrpSpPr/>
          <p:nvPr/>
        </p:nvGrpSpPr>
        <p:grpSpPr>
          <a:xfrm>
            <a:off x="4694443" y="3239452"/>
            <a:ext cx="1005560" cy="1005560"/>
            <a:chOff x="5635335" y="3345468"/>
            <a:chExt cx="1005560" cy="1005560"/>
          </a:xfrm>
        </p:grpSpPr>
        <p:sp>
          <p:nvSpPr>
            <p:cNvPr id="114" name="Oval 113">
              <a:extLst>
                <a:ext uri="{FF2B5EF4-FFF2-40B4-BE49-F238E27FC236}">
                  <a16:creationId xmlns:a16="http://schemas.microsoft.com/office/drawing/2014/main" xmlns="" id="{5FCA97DA-1722-4361-8EF8-A69B0C969E86}"/>
                </a:ext>
              </a:extLst>
            </p:cNvPr>
            <p:cNvSpPr/>
            <p:nvPr/>
          </p:nvSpPr>
          <p:spPr>
            <a:xfrm>
              <a:off x="5635335" y="3345468"/>
              <a:ext cx="1005560" cy="1005560"/>
            </a:xfrm>
            <a:prstGeom prst="ellipse">
              <a:avLst/>
            </a:prstGeom>
            <a:solidFill>
              <a:schemeClr val="accent3">
                <a:lumMod val="60000"/>
                <a:lumOff val="40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5" name="Oval 114">
              <a:extLst>
                <a:ext uri="{FF2B5EF4-FFF2-40B4-BE49-F238E27FC236}">
                  <a16:creationId xmlns:a16="http://schemas.microsoft.com/office/drawing/2014/main" xmlns="" id="{A97E8BF4-2905-4A12-A1BF-7DEE7014577C}"/>
                </a:ext>
              </a:extLst>
            </p:cNvPr>
            <p:cNvSpPr/>
            <p:nvPr/>
          </p:nvSpPr>
          <p:spPr>
            <a:xfrm>
              <a:off x="5822042" y="3439643"/>
              <a:ext cx="608558" cy="494014"/>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16" name="Group 115">
            <a:extLst>
              <a:ext uri="{FF2B5EF4-FFF2-40B4-BE49-F238E27FC236}">
                <a16:creationId xmlns:a16="http://schemas.microsoft.com/office/drawing/2014/main" xmlns="" id="{F186534B-B428-431C-A9FB-C264BA869047}"/>
              </a:ext>
            </a:extLst>
          </p:cNvPr>
          <p:cNvGrpSpPr/>
          <p:nvPr/>
        </p:nvGrpSpPr>
        <p:grpSpPr>
          <a:xfrm>
            <a:off x="3678897" y="4277586"/>
            <a:ext cx="1005560" cy="1005560"/>
            <a:chOff x="4619789" y="4383602"/>
            <a:chExt cx="1005560" cy="1005560"/>
          </a:xfrm>
        </p:grpSpPr>
        <p:sp>
          <p:nvSpPr>
            <p:cNvPr id="117" name="Oval 116">
              <a:extLst>
                <a:ext uri="{FF2B5EF4-FFF2-40B4-BE49-F238E27FC236}">
                  <a16:creationId xmlns:a16="http://schemas.microsoft.com/office/drawing/2014/main" xmlns="" id="{9B0B220A-43D3-4F05-8A5B-153609A7CDC3}"/>
                </a:ext>
              </a:extLst>
            </p:cNvPr>
            <p:cNvSpPr/>
            <p:nvPr/>
          </p:nvSpPr>
          <p:spPr>
            <a:xfrm>
              <a:off x="4619789" y="4383602"/>
              <a:ext cx="1005560" cy="1005560"/>
            </a:xfrm>
            <a:prstGeom prst="ellipse">
              <a:avLst/>
            </a:prstGeom>
            <a:solidFill>
              <a:schemeClr val="accent4">
                <a:lumMod val="60000"/>
                <a:lumOff val="40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8" name="Oval 117">
              <a:extLst>
                <a:ext uri="{FF2B5EF4-FFF2-40B4-BE49-F238E27FC236}">
                  <a16:creationId xmlns:a16="http://schemas.microsoft.com/office/drawing/2014/main" xmlns="" id="{0B9086A6-D349-46C0-B3EC-BA1F04B55FD1}"/>
                </a:ext>
              </a:extLst>
            </p:cNvPr>
            <p:cNvSpPr/>
            <p:nvPr/>
          </p:nvSpPr>
          <p:spPr>
            <a:xfrm>
              <a:off x="4821378" y="4483439"/>
              <a:ext cx="608558" cy="494014"/>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19" name="Group 118">
            <a:extLst>
              <a:ext uri="{FF2B5EF4-FFF2-40B4-BE49-F238E27FC236}">
                <a16:creationId xmlns:a16="http://schemas.microsoft.com/office/drawing/2014/main" xmlns="" id="{6D2E73EC-679B-450C-8203-787575D734D8}"/>
              </a:ext>
            </a:extLst>
          </p:cNvPr>
          <p:cNvGrpSpPr/>
          <p:nvPr/>
        </p:nvGrpSpPr>
        <p:grpSpPr>
          <a:xfrm>
            <a:off x="2601536" y="5125345"/>
            <a:ext cx="1005560" cy="1005560"/>
            <a:chOff x="3542428" y="5231361"/>
            <a:chExt cx="1005560" cy="1005560"/>
          </a:xfrm>
        </p:grpSpPr>
        <p:sp>
          <p:nvSpPr>
            <p:cNvPr id="120" name="Oval 119">
              <a:extLst>
                <a:ext uri="{FF2B5EF4-FFF2-40B4-BE49-F238E27FC236}">
                  <a16:creationId xmlns:a16="http://schemas.microsoft.com/office/drawing/2014/main" xmlns="" id="{14AE5286-742B-4620-8621-801B34F5CAF1}"/>
                </a:ext>
              </a:extLst>
            </p:cNvPr>
            <p:cNvSpPr/>
            <p:nvPr/>
          </p:nvSpPr>
          <p:spPr>
            <a:xfrm>
              <a:off x="3542428" y="5231361"/>
              <a:ext cx="1005560" cy="1005560"/>
            </a:xfrm>
            <a:prstGeom prst="ellipse">
              <a:avLst/>
            </a:prstGeom>
            <a:solidFill>
              <a:schemeClr val="accent5">
                <a:lumMod val="60000"/>
                <a:lumOff val="40000"/>
              </a:schemeClr>
            </a:solidFill>
            <a:ln w="57150">
              <a:solidFill>
                <a:schemeClr val="bg1"/>
              </a:solidFill>
            </a:ln>
            <a:effectLst>
              <a:outerShdw blurRad="279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1" name="Oval 120">
              <a:extLst>
                <a:ext uri="{FF2B5EF4-FFF2-40B4-BE49-F238E27FC236}">
                  <a16:creationId xmlns:a16="http://schemas.microsoft.com/office/drawing/2014/main" xmlns="" id="{BB2C2E91-1183-4751-943A-DD0E6471F163}"/>
                </a:ext>
              </a:extLst>
            </p:cNvPr>
            <p:cNvSpPr/>
            <p:nvPr/>
          </p:nvSpPr>
          <p:spPr>
            <a:xfrm>
              <a:off x="3751702" y="5320201"/>
              <a:ext cx="608558" cy="494014"/>
            </a:xfrm>
            <a:prstGeom prst="ellipse">
              <a:avLst/>
            </a:prstGeom>
            <a:gradFill flip="none" rotWithShape="1">
              <a:gsLst>
                <a:gs pos="0">
                  <a:schemeClr val="bg1">
                    <a:alpha val="40000"/>
                  </a:schemeClr>
                </a:gs>
                <a:gs pos="90000">
                  <a:schemeClr val="bg1">
                    <a:lumMod val="8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27" name="Group 126">
            <a:extLst>
              <a:ext uri="{FF2B5EF4-FFF2-40B4-BE49-F238E27FC236}">
                <a16:creationId xmlns:a16="http://schemas.microsoft.com/office/drawing/2014/main" xmlns="" id="{56548C1E-7FC8-435B-AE44-5E02CF9D9108}"/>
              </a:ext>
            </a:extLst>
          </p:cNvPr>
          <p:cNvGrpSpPr/>
          <p:nvPr/>
        </p:nvGrpSpPr>
        <p:grpSpPr>
          <a:xfrm>
            <a:off x="751888" y="3497194"/>
            <a:ext cx="644020" cy="490074"/>
            <a:chOff x="1651000" y="3603625"/>
            <a:chExt cx="723901" cy="550863"/>
          </a:xfrm>
          <a:solidFill>
            <a:schemeClr val="bg1">
              <a:lumMod val="75000"/>
            </a:schemeClr>
          </a:solidFill>
        </p:grpSpPr>
        <p:sp>
          <p:nvSpPr>
            <p:cNvPr id="128" name="Freeform 15">
              <a:extLst>
                <a:ext uri="{FF2B5EF4-FFF2-40B4-BE49-F238E27FC236}">
                  <a16:creationId xmlns:a16="http://schemas.microsoft.com/office/drawing/2014/main" xmlns="" id="{9218CBCB-8E74-4D46-ADB3-32E1D5CD626C}"/>
                </a:ext>
              </a:extLst>
            </p:cNvPr>
            <p:cNvSpPr>
              <a:spLocks/>
            </p:cNvSpPr>
            <p:nvPr/>
          </p:nvSpPr>
          <p:spPr bwMode="auto">
            <a:xfrm>
              <a:off x="1651000" y="3676650"/>
              <a:ext cx="303213" cy="477838"/>
            </a:xfrm>
            <a:custGeom>
              <a:avLst/>
              <a:gdLst>
                <a:gd name="T0" fmla="*/ 1411 w 2250"/>
                <a:gd name="T1" fmla="*/ 2772 h 3570"/>
                <a:gd name="T2" fmla="*/ 1872 w 2250"/>
                <a:gd name="T3" fmla="*/ 2520 h 3570"/>
                <a:gd name="T4" fmla="*/ 1877 w 2250"/>
                <a:gd name="T5" fmla="*/ 2518 h 3570"/>
                <a:gd name="T6" fmla="*/ 2103 w 2250"/>
                <a:gd name="T7" fmla="*/ 2394 h 3570"/>
                <a:gd name="T8" fmla="*/ 2250 w 2250"/>
                <a:gd name="T9" fmla="*/ 2146 h 3570"/>
                <a:gd name="T10" fmla="*/ 2250 w 2250"/>
                <a:gd name="T11" fmla="*/ 1863 h 3570"/>
                <a:gd name="T12" fmla="*/ 2088 w 2250"/>
                <a:gd name="T13" fmla="*/ 1605 h 3570"/>
                <a:gd name="T14" fmla="*/ 2088 w 2250"/>
                <a:gd name="T15" fmla="*/ 1605 h 3570"/>
                <a:gd name="T16" fmla="*/ 2088 w 2250"/>
                <a:gd name="T17" fmla="*/ 1605 h 3570"/>
                <a:gd name="T18" fmla="*/ 2057 w 2250"/>
                <a:gd name="T19" fmla="*/ 1539 h 3570"/>
                <a:gd name="T20" fmla="*/ 2053 w 2250"/>
                <a:gd name="T21" fmla="*/ 1530 h 3570"/>
                <a:gd name="T22" fmla="*/ 2023 w 2250"/>
                <a:gd name="T23" fmla="*/ 1456 h 3570"/>
                <a:gd name="T24" fmla="*/ 2021 w 2250"/>
                <a:gd name="T25" fmla="*/ 1451 h 3570"/>
                <a:gd name="T26" fmla="*/ 1997 w 2250"/>
                <a:gd name="T27" fmla="*/ 1382 h 3570"/>
                <a:gd name="T28" fmla="*/ 1991 w 2250"/>
                <a:gd name="T29" fmla="*/ 1362 h 3570"/>
                <a:gd name="T30" fmla="*/ 1970 w 2250"/>
                <a:gd name="T31" fmla="*/ 1282 h 3570"/>
                <a:gd name="T32" fmla="*/ 1863 w 2250"/>
                <a:gd name="T33" fmla="*/ 1087 h 3570"/>
                <a:gd name="T34" fmla="*/ 1863 w 2250"/>
                <a:gd name="T35" fmla="*/ 776 h 3570"/>
                <a:gd name="T36" fmla="*/ 1940 w 2250"/>
                <a:gd name="T37" fmla="*/ 604 h 3570"/>
                <a:gd name="T38" fmla="*/ 1940 w 2250"/>
                <a:gd name="T39" fmla="*/ 166 h 3570"/>
                <a:gd name="T40" fmla="*/ 1397 w 2250"/>
                <a:gd name="T41" fmla="*/ 0 h 3570"/>
                <a:gd name="T42" fmla="*/ 621 w 2250"/>
                <a:gd name="T43" fmla="*/ 621 h 3570"/>
                <a:gd name="T44" fmla="*/ 621 w 2250"/>
                <a:gd name="T45" fmla="*/ 1009 h 3570"/>
                <a:gd name="T46" fmla="*/ 543 w 2250"/>
                <a:gd name="T47" fmla="*/ 1157 h 3570"/>
                <a:gd name="T48" fmla="*/ 543 w 2250"/>
                <a:gd name="T49" fmla="*/ 1425 h 3570"/>
                <a:gd name="T50" fmla="*/ 636 w 2250"/>
                <a:gd name="T51" fmla="*/ 1594 h 3570"/>
                <a:gd name="T52" fmla="*/ 928 w 2250"/>
                <a:gd name="T53" fmla="*/ 2096 h 3570"/>
                <a:gd name="T54" fmla="*/ 928 w 2250"/>
                <a:gd name="T55" fmla="*/ 2340 h 3570"/>
                <a:gd name="T56" fmla="*/ 801 w 2250"/>
                <a:gd name="T57" fmla="*/ 2555 h 3570"/>
                <a:gd name="T58" fmla="*/ 280 w 2250"/>
                <a:gd name="T59" fmla="*/ 2881 h 3570"/>
                <a:gd name="T60" fmla="*/ 0 w 2250"/>
                <a:gd name="T61" fmla="*/ 3353 h 3570"/>
                <a:gd name="T62" fmla="*/ 0 w 2250"/>
                <a:gd name="T63" fmla="*/ 3570 h 3570"/>
                <a:gd name="T64" fmla="*/ 1087 w 2250"/>
                <a:gd name="T65" fmla="*/ 3570 h 3570"/>
                <a:gd name="T66" fmla="*/ 1087 w 2250"/>
                <a:gd name="T67" fmla="*/ 3318 h 3570"/>
                <a:gd name="T68" fmla="*/ 1411 w 2250"/>
                <a:gd name="T69" fmla="*/ 2772 h 3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50" h="3570">
                  <a:moveTo>
                    <a:pt x="1411" y="2772"/>
                  </a:moveTo>
                  <a:cubicBezTo>
                    <a:pt x="1872" y="2520"/>
                    <a:pt x="1872" y="2520"/>
                    <a:pt x="1872" y="2520"/>
                  </a:cubicBezTo>
                  <a:cubicBezTo>
                    <a:pt x="1870" y="2518"/>
                    <a:pt x="1872" y="2517"/>
                    <a:pt x="1877" y="2518"/>
                  </a:cubicBezTo>
                  <a:cubicBezTo>
                    <a:pt x="2103" y="2394"/>
                    <a:pt x="2103" y="2394"/>
                    <a:pt x="2103" y="2394"/>
                  </a:cubicBezTo>
                  <a:cubicBezTo>
                    <a:pt x="2194" y="2345"/>
                    <a:pt x="2250" y="2250"/>
                    <a:pt x="2250" y="2146"/>
                  </a:cubicBezTo>
                  <a:cubicBezTo>
                    <a:pt x="2250" y="1863"/>
                    <a:pt x="2250" y="1863"/>
                    <a:pt x="2250" y="1863"/>
                  </a:cubicBezTo>
                  <a:cubicBezTo>
                    <a:pt x="2250" y="1863"/>
                    <a:pt x="2168" y="1764"/>
                    <a:pt x="2088" y="1605"/>
                  </a:cubicBezTo>
                  <a:cubicBezTo>
                    <a:pt x="2088" y="1605"/>
                    <a:pt x="2088" y="1605"/>
                    <a:pt x="2088" y="1605"/>
                  </a:cubicBezTo>
                  <a:cubicBezTo>
                    <a:pt x="2088" y="1605"/>
                    <a:pt x="2088" y="1605"/>
                    <a:pt x="2088" y="1605"/>
                  </a:cubicBezTo>
                  <a:cubicBezTo>
                    <a:pt x="2078" y="1584"/>
                    <a:pt x="2067" y="1562"/>
                    <a:pt x="2057" y="1539"/>
                  </a:cubicBezTo>
                  <a:cubicBezTo>
                    <a:pt x="2056" y="1536"/>
                    <a:pt x="2054" y="1533"/>
                    <a:pt x="2053" y="1530"/>
                  </a:cubicBezTo>
                  <a:cubicBezTo>
                    <a:pt x="2043" y="1506"/>
                    <a:pt x="2033" y="1482"/>
                    <a:pt x="2023" y="1456"/>
                  </a:cubicBezTo>
                  <a:cubicBezTo>
                    <a:pt x="2022" y="1455"/>
                    <a:pt x="2022" y="1453"/>
                    <a:pt x="2021" y="1451"/>
                  </a:cubicBezTo>
                  <a:cubicBezTo>
                    <a:pt x="2013" y="1429"/>
                    <a:pt x="2005" y="1406"/>
                    <a:pt x="1997" y="1382"/>
                  </a:cubicBezTo>
                  <a:cubicBezTo>
                    <a:pt x="1995" y="1375"/>
                    <a:pt x="1993" y="1369"/>
                    <a:pt x="1991" y="1362"/>
                  </a:cubicBezTo>
                  <a:cubicBezTo>
                    <a:pt x="1984" y="1336"/>
                    <a:pt x="1976" y="1309"/>
                    <a:pt x="1970" y="1282"/>
                  </a:cubicBezTo>
                  <a:cubicBezTo>
                    <a:pt x="1906" y="1240"/>
                    <a:pt x="1863" y="1168"/>
                    <a:pt x="1863" y="1087"/>
                  </a:cubicBezTo>
                  <a:cubicBezTo>
                    <a:pt x="1863" y="776"/>
                    <a:pt x="1863" y="776"/>
                    <a:pt x="1863" y="776"/>
                  </a:cubicBezTo>
                  <a:cubicBezTo>
                    <a:pt x="1863" y="708"/>
                    <a:pt x="1893" y="647"/>
                    <a:pt x="1940" y="604"/>
                  </a:cubicBezTo>
                  <a:cubicBezTo>
                    <a:pt x="1940" y="166"/>
                    <a:pt x="1940" y="166"/>
                    <a:pt x="1940" y="166"/>
                  </a:cubicBezTo>
                  <a:cubicBezTo>
                    <a:pt x="1830" y="81"/>
                    <a:pt x="1661" y="0"/>
                    <a:pt x="1397" y="0"/>
                  </a:cubicBezTo>
                  <a:cubicBezTo>
                    <a:pt x="655" y="0"/>
                    <a:pt x="621" y="621"/>
                    <a:pt x="621" y="621"/>
                  </a:cubicBezTo>
                  <a:cubicBezTo>
                    <a:pt x="621" y="1009"/>
                    <a:pt x="621" y="1009"/>
                    <a:pt x="621" y="1009"/>
                  </a:cubicBezTo>
                  <a:cubicBezTo>
                    <a:pt x="580" y="1046"/>
                    <a:pt x="543" y="1098"/>
                    <a:pt x="543" y="1157"/>
                  </a:cubicBezTo>
                  <a:cubicBezTo>
                    <a:pt x="543" y="1425"/>
                    <a:pt x="543" y="1425"/>
                    <a:pt x="543" y="1425"/>
                  </a:cubicBezTo>
                  <a:cubicBezTo>
                    <a:pt x="543" y="1496"/>
                    <a:pt x="581" y="1558"/>
                    <a:pt x="636" y="1594"/>
                  </a:cubicBezTo>
                  <a:cubicBezTo>
                    <a:pt x="703" y="1886"/>
                    <a:pt x="928" y="2096"/>
                    <a:pt x="928" y="2096"/>
                  </a:cubicBezTo>
                  <a:cubicBezTo>
                    <a:pt x="928" y="2340"/>
                    <a:pt x="928" y="2340"/>
                    <a:pt x="928" y="2340"/>
                  </a:cubicBezTo>
                  <a:cubicBezTo>
                    <a:pt x="928" y="2430"/>
                    <a:pt x="879" y="2512"/>
                    <a:pt x="801" y="2555"/>
                  </a:cubicBezTo>
                  <a:cubicBezTo>
                    <a:pt x="280" y="2881"/>
                    <a:pt x="280" y="2881"/>
                    <a:pt x="280" y="2881"/>
                  </a:cubicBezTo>
                  <a:cubicBezTo>
                    <a:pt x="108" y="2975"/>
                    <a:pt x="0" y="3156"/>
                    <a:pt x="0" y="3353"/>
                  </a:cubicBezTo>
                  <a:cubicBezTo>
                    <a:pt x="0" y="3570"/>
                    <a:pt x="0" y="3570"/>
                    <a:pt x="0" y="3570"/>
                  </a:cubicBezTo>
                  <a:cubicBezTo>
                    <a:pt x="1087" y="3570"/>
                    <a:pt x="1087" y="3570"/>
                    <a:pt x="1087" y="3570"/>
                  </a:cubicBezTo>
                  <a:cubicBezTo>
                    <a:pt x="1087" y="3318"/>
                    <a:pt x="1087" y="3318"/>
                    <a:pt x="1087" y="3318"/>
                  </a:cubicBezTo>
                  <a:cubicBezTo>
                    <a:pt x="1087" y="3091"/>
                    <a:pt x="1211" y="2881"/>
                    <a:pt x="1411" y="27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9" name="Freeform 16">
              <a:extLst>
                <a:ext uri="{FF2B5EF4-FFF2-40B4-BE49-F238E27FC236}">
                  <a16:creationId xmlns:a16="http://schemas.microsoft.com/office/drawing/2014/main" xmlns="" id="{F264F714-E532-4ABA-B5A5-EED640D0A56F}"/>
                </a:ext>
              </a:extLst>
            </p:cNvPr>
            <p:cNvSpPr>
              <a:spLocks/>
            </p:cNvSpPr>
            <p:nvPr/>
          </p:nvSpPr>
          <p:spPr bwMode="auto">
            <a:xfrm>
              <a:off x="2071688" y="3676650"/>
              <a:ext cx="303213" cy="477838"/>
            </a:xfrm>
            <a:custGeom>
              <a:avLst/>
              <a:gdLst>
                <a:gd name="T0" fmla="*/ 1164 w 2250"/>
                <a:gd name="T1" fmla="*/ 3318 h 3570"/>
                <a:gd name="T2" fmla="*/ 1164 w 2250"/>
                <a:gd name="T3" fmla="*/ 3570 h 3570"/>
                <a:gd name="T4" fmla="*/ 2250 w 2250"/>
                <a:gd name="T5" fmla="*/ 3570 h 3570"/>
                <a:gd name="T6" fmla="*/ 2250 w 2250"/>
                <a:gd name="T7" fmla="*/ 3353 h 3570"/>
                <a:gd name="T8" fmla="*/ 1970 w 2250"/>
                <a:gd name="T9" fmla="*/ 2881 h 3570"/>
                <a:gd name="T10" fmla="*/ 1450 w 2250"/>
                <a:gd name="T11" fmla="*/ 2555 h 3570"/>
                <a:gd name="T12" fmla="*/ 1322 w 2250"/>
                <a:gd name="T13" fmla="*/ 2340 h 3570"/>
                <a:gd name="T14" fmla="*/ 1322 w 2250"/>
                <a:gd name="T15" fmla="*/ 2096 h 3570"/>
                <a:gd name="T16" fmla="*/ 1614 w 2250"/>
                <a:gd name="T17" fmla="*/ 1594 h 3570"/>
                <a:gd name="T18" fmla="*/ 1707 w 2250"/>
                <a:gd name="T19" fmla="*/ 1425 h 3570"/>
                <a:gd name="T20" fmla="*/ 1707 w 2250"/>
                <a:gd name="T21" fmla="*/ 1157 h 3570"/>
                <a:gd name="T22" fmla="*/ 1629 w 2250"/>
                <a:gd name="T23" fmla="*/ 1009 h 3570"/>
                <a:gd name="T24" fmla="*/ 1629 w 2250"/>
                <a:gd name="T25" fmla="*/ 621 h 3570"/>
                <a:gd name="T26" fmla="*/ 853 w 2250"/>
                <a:gd name="T27" fmla="*/ 0 h 3570"/>
                <a:gd name="T28" fmla="*/ 310 w 2250"/>
                <a:gd name="T29" fmla="*/ 166 h 3570"/>
                <a:gd name="T30" fmla="*/ 310 w 2250"/>
                <a:gd name="T31" fmla="*/ 604 h 3570"/>
                <a:gd name="T32" fmla="*/ 388 w 2250"/>
                <a:gd name="T33" fmla="*/ 776 h 3570"/>
                <a:gd name="T34" fmla="*/ 388 w 2250"/>
                <a:gd name="T35" fmla="*/ 1087 h 3570"/>
                <a:gd name="T36" fmla="*/ 280 w 2250"/>
                <a:gd name="T37" fmla="*/ 1282 h 3570"/>
                <a:gd name="T38" fmla="*/ 259 w 2250"/>
                <a:gd name="T39" fmla="*/ 1362 h 3570"/>
                <a:gd name="T40" fmla="*/ 253 w 2250"/>
                <a:gd name="T41" fmla="*/ 1382 h 3570"/>
                <a:gd name="T42" fmla="*/ 229 w 2250"/>
                <a:gd name="T43" fmla="*/ 1451 h 3570"/>
                <a:gd name="T44" fmla="*/ 227 w 2250"/>
                <a:gd name="T45" fmla="*/ 1456 h 3570"/>
                <a:gd name="T46" fmla="*/ 197 w 2250"/>
                <a:gd name="T47" fmla="*/ 1530 h 3570"/>
                <a:gd name="T48" fmla="*/ 193 w 2250"/>
                <a:gd name="T49" fmla="*/ 1539 h 3570"/>
                <a:gd name="T50" fmla="*/ 162 w 2250"/>
                <a:gd name="T51" fmla="*/ 1605 h 3570"/>
                <a:gd name="T52" fmla="*/ 162 w 2250"/>
                <a:gd name="T53" fmla="*/ 1605 h 3570"/>
                <a:gd name="T54" fmla="*/ 162 w 2250"/>
                <a:gd name="T55" fmla="*/ 1605 h 3570"/>
                <a:gd name="T56" fmla="*/ 0 w 2250"/>
                <a:gd name="T57" fmla="*/ 1863 h 3570"/>
                <a:gd name="T58" fmla="*/ 0 w 2250"/>
                <a:gd name="T59" fmla="*/ 2146 h 3570"/>
                <a:gd name="T60" fmla="*/ 147 w 2250"/>
                <a:gd name="T61" fmla="*/ 2394 h 3570"/>
                <a:gd name="T62" fmla="*/ 373 w 2250"/>
                <a:gd name="T63" fmla="*/ 2518 h 3570"/>
                <a:gd name="T64" fmla="*/ 378 w 2250"/>
                <a:gd name="T65" fmla="*/ 2520 h 3570"/>
                <a:gd name="T66" fmla="*/ 839 w 2250"/>
                <a:gd name="T67" fmla="*/ 2772 h 3570"/>
                <a:gd name="T68" fmla="*/ 1164 w 2250"/>
                <a:gd name="T69" fmla="*/ 3318 h 3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50" h="3570">
                  <a:moveTo>
                    <a:pt x="1164" y="3318"/>
                  </a:moveTo>
                  <a:cubicBezTo>
                    <a:pt x="1164" y="3570"/>
                    <a:pt x="1164" y="3570"/>
                    <a:pt x="1164" y="3570"/>
                  </a:cubicBezTo>
                  <a:cubicBezTo>
                    <a:pt x="2250" y="3570"/>
                    <a:pt x="2250" y="3570"/>
                    <a:pt x="2250" y="3570"/>
                  </a:cubicBezTo>
                  <a:cubicBezTo>
                    <a:pt x="2250" y="3353"/>
                    <a:pt x="2250" y="3353"/>
                    <a:pt x="2250" y="3353"/>
                  </a:cubicBezTo>
                  <a:cubicBezTo>
                    <a:pt x="2250" y="3156"/>
                    <a:pt x="2142" y="2975"/>
                    <a:pt x="1970" y="2881"/>
                  </a:cubicBezTo>
                  <a:cubicBezTo>
                    <a:pt x="1450" y="2555"/>
                    <a:pt x="1450" y="2555"/>
                    <a:pt x="1450" y="2555"/>
                  </a:cubicBezTo>
                  <a:cubicBezTo>
                    <a:pt x="1371" y="2512"/>
                    <a:pt x="1322" y="2430"/>
                    <a:pt x="1322" y="2340"/>
                  </a:cubicBezTo>
                  <a:cubicBezTo>
                    <a:pt x="1322" y="2096"/>
                    <a:pt x="1322" y="2096"/>
                    <a:pt x="1322" y="2096"/>
                  </a:cubicBezTo>
                  <a:cubicBezTo>
                    <a:pt x="1322" y="2096"/>
                    <a:pt x="1547" y="1886"/>
                    <a:pt x="1614" y="1594"/>
                  </a:cubicBezTo>
                  <a:cubicBezTo>
                    <a:pt x="1670" y="1558"/>
                    <a:pt x="1707" y="1496"/>
                    <a:pt x="1707" y="1425"/>
                  </a:cubicBezTo>
                  <a:cubicBezTo>
                    <a:pt x="1707" y="1157"/>
                    <a:pt x="1707" y="1157"/>
                    <a:pt x="1707" y="1157"/>
                  </a:cubicBezTo>
                  <a:cubicBezTo>
                    <a:pt x="1707" y="1098"/>
                    <a:pt x="1670" y="1046"/>
                    <a:pt x="1629" y="1009"/>
                  </a:cubicBezTo>
                  <a:cubicBezTo>
                    <a:pt x="1629" y="621"/>
                    <a:pt x="1629" y="621"/>
                    <a:pt x="1629" y="621"/>
                  </a:cubicBezTo>
                  <a:cubicBezTo>
                    <a:pt x="1629" y="621"/>
                    <a:pt x="1595" y="0"/>
                    <a:pt x="853" y="0"/>
                  </a:cubicBezTo>
                  <a:cubicBezTo>
                    <a:pt x="590" y="0"/>
                    <a:pt x="420" y="81"/>
                    <a:pt x="310" y="166"/>
                  </a:cubicBezTo>
                  <a:cubicBezTo>
                    <a:pt x="310" y="604"/>
                    <a:pt x="310" y="604"/>
                    <a:pt x="310" y="604"/>
                  </a:cubicBezTo>
                  <a:cubicBezTo>
                    <a:pt x="357" y="647"/>
                    <a:pt x="388" y="708"/>
                    <a:pt x="388" y="776"/>
                  </a:cubicBezTo>
                  <a:cubicBezTo>
                    <a:pt x="388" y="1087"/>
                    <a:pt x="388" y="1087"/>
                    <a:pt x="388" y="1087"/>
                  </a:cubicBezTo>
                  <a:cubicBezTo>
                    <a:pt x="388" y="1168"/>
                    <a:pt x="345" y="1240"/>
                    <a:pt x="280" y="1282"/>
                  </a:cubicBezTo>
                  <a:cubicBezTo>
                    <a:pt x="274" y="1309"/>
                    <a:pt x="267" y="1336"/>
                    <a:pt x="259" y="1362"/>
                  </a:cubicBezTo>
                  <a:cubicBezTo>
                    <a:pt x="257" y="1369"/>
                    <a:pt x="255" y="1375"/>
                    <a:pt x="253" y="1382"/>
                  </a:cubicBezTo>
                  <a:cubicBezTo>
                    <a:pt x="245" y="1406"/>
                    <a:pt x="237" y="1429"/>
                    <a:pt x="229" y="1451"/>
                  </a:cubicBezTo>
                  <a:cubicBezTo>
                    <a:pt x="228" y="1453"/>
                    <a:pt x="228" y="1455"/>
                    <a:pt x="227" y="1456"/>
                  </a:cubicBezTo>
                  <a:cubicBezTo>
                    <a:pt x="218" y="1482"/>
                    <a:pt x="208" y="1506"/>
                    <a:pt x="197" y="1530"/>
                  </a:cubicBezTo>
                  <a:cubicBezTo>
                    <a:pt x="196" y="1533"/>
                    <a:pt x="194" y="1536"/>
                    <a:pt x="193" y="1539"/>
                  </a:cubicBezTo>
                  <a:cubicBezTo>
                    <a:pt x="183" y="1562"/>
                    <a:pt x="173" y="1584"/>
                    <a:pt x="162" y="1605"/>
                  </a:cubicBezTo>
                  <a:cubicBezTo>
                    <a:pt x="162" y="1605"/>
                    <a:pt x="162" y="1605"/>
                    <a:pt x="162" y="1605"/>
                  </a:cubicBezTo>
                  <a:cubicBezTo>
                    <a:pt x="162" y="1605"/>
                    <a:pt x="162" y="1605"/>
                    <a:pt x="162" y="1605"/>
                  </a:cubicBezTo>
                  <a:cubicBezTo>
                    <a:pt x="82" y="1764"/>
                    <a:pt x="0" y="1863"/>
                    <a:pt x="0" y="1863"/>
                  </a:cubicBezTo>
                  <a:cubicBezTo>
                    <a:pt x="0" y="2146"/>
                    <a:pt x="0" y="2146"/>
                    <a:pt x="0" y="2146"/>
                  </a:cubicBezTo>
                  <a:cubicBezTo>
                    <a:pt x="0" y="2250"/>
                    <a:pt x="56" y="2345"/>
                    <a:pt x="147" y="2394"/>
                  </a:cubicBezTo>
                  <a:cubicBezTo>
                    <a:pt x="373" y="2518"/>
                    <a:pt x="373" y="2518"/>
                    <a:pt x="373" y="2518"/>
                  </a:cubicBezTo>
                  <a:cubicBezTo>
                    <a:pt x="378" y="2517"/>
                    <a:pt x="381" y="2518"/>
                    <a:pt x="378" y="2520"/>
                  </a:cubicBezTo>
                  <a:cubicBezTo>
                    <a:pt x="839" y="2772"/>
                    <a:pt x="839" y="2772"/>
                    <a:pt x="839" y="2772"/>
                  </a:cubicBezTo>
                  <a:cubicBezTo>
                    <a:pt x="1039" y="2881"/>
                    <a:pt x="1164" y="3091"/>
                    <a:pt x="1164" y="33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0" name="Freeform 17">
              <a:extLst>
                <a:ext uri="{FF2B5EF4-FFF2-40B4-BE49-F238E27FC236}">
                  <a16:creationId xmlns:a16="http://schemas.microsoft.com/office/drawing/2014/main" xmlns="" id="{EC0F32B0-5C68-40A7-8139-05CC022348A7}"/>
                </a:ext>
              </a:extLst>
            </p:cNvPr>
            <p:cNvSpPr>
              <a:spLocks/>
            </p:cNvSpPr>
            <p:nvPr/>
          </p:nvSpPr>
          <p:spPr bwMode="auto">
            <a:xfrm>
              <a:off x="1782763" y="3603625"/>
              <a:ext cx="460375" cy="550863"/>
            </a:xfrm>
            <a:custGeom>
              <a:avLst/>
              <a:gdLst>
                <a:gd name="T0" fmla="*/ 3070 w 3414"/>
                <a:gd name="T1" fmla="*/ 3320 h 4113"/>
                <a:gd name="T2" fmla="*/ 2329 w 3414"/>
                <a:gd name="T3" fmla="*/ 2949 h 4113"/>
                <a:gd name="T4" fmla="*/ 2173 w 3414"/>
                <a:gd name="T5" fmla="*/ 2696 h 4113"/>
                <a:gd name="T6" fmla="*/ 2173 w 3414"/>
                <a:gd name="T7" fmla="*/ 2406 h 4113"/>
                <a:gd name="T8" fmla="*/ 2243 w 3414"/>
                <a:gd name="T9" fmla="*/ 2315 h 4113"/>
                <a:gd name="T10" fmla="*/ 2473 w 3414"/>
                <a:gd name="T11" fmla="*/ 1851 h 4113"/>
                <a:gd name="T12" fmla="*/ 2638 w 3414"/>
                <a:gd name="T13" fmla="*/ 1630 h 4113"/>
                <a:gd name="T14" fmla="*/ 2638 w 3414"/>
                <a:gd name="T15" fmla="*/ 1319 h 4113"/>
                <a:gd name="T16" fmla="*/ 2561 w 3414"/>
                <a:gd name="T17" fmla="*/ 1147 h 4113"/>
                <a:gd name="T18" fmla="*/ 2561 w 3414"/>
                <a:gd name="T19" fmla="*/ 699 h 4113"/>
                <a:gd name="T20" fmla="*/ 1707 w 3414"/>
                <a:gd name="T21" fmla="*/ 0 h 4113"/>
                <a:gd name="T22" fmla="*/ 854 w 3414"/>
                <a:gd name="T23" fmla="*/ 699 h 4113"/>
                <a:gd name="T24" fmla="*/ 854 w 3414"/>
                <a:gd name="T25" fmla="*/ 1147 h 4113"/>
                <a:gd name="T26" fmla="*/ 776 w 3414"/>
                <a:gd name="T27" fmla="*/ 1319 h 4113"/>
                <a:gd name="T28" fmla="*/ 776 w 3414"/>
                <a:gd name="T29" fmla="*/ 1630 h 4113"/>
                <a:gd name="T30" fmla="*/ 883 w 3414"/>
                <a:gd name="T31" fmla="*/ 1825 h 4113"/>
                <a:gd name="T32" fmla="*/ 1164 w 3414"/>
                <a:gd name="T33" fmla="*/ 2406 h 4113"/>
                <a:gd name="T34" fmla="*/ 1164 w 3414"/>
                <a:gd name="T35" fmla="*/ 2689 h 4113"/>
                <a:gd name="T36" fmla="*/ 1017 w 3414"/>
                <a:gd name="T37" fmla="*/ 2937 h 4113"/>
                <a:gd name="T38" fmla="*/ 324 w 3414"/>
                <a:gd name="T39" fmla="*/ 3315 h 4113"/>
                <a:gd name="T40" fmla="*/ 0 w 3414"/>
                <a:gd name="T41" fmla="*/ 3861 h 4113"/>
                <a:gd name="T42" fmla="*/ 0 w 3414"/>
                <a:gd name="T43" fmla="*/ 4113 h 4113"/>
                <a:gd name="T44" fmla="*/ 3414 w 3414"/>
                <a:gd name="T45" fmla="*/ 4113 h 4113"/>
                <a:gd name="T46" fmla="*/ 3414 w 3414"/>
                <a:gd name="T47" fmla="*/ 3877 h 4113"/>
                <a:gd name="T48" fmla="*/ 3070 w 3414"/>
                <a:gd name="T49" fmla="*/ 3320 h 4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14" h="4113">
                  <a:moveTo>
                    <a:pt x="3070" y="3320"/>
                  </a:moveTo>
                  <a:cubicBezTo>
                    <a:pt x="2329" y="2949"/>
                    <a:pt x="2329" y="2949"/>
                    <a:pt x="2329" y="2949"/>
                  </a:cubicBezTo>
                  <a:cubicBezTo>
                    <a:pt x="2233" y="2901"/>
                    <a:pt x="2173" y="2804"/>
                    <a:pt x="2173" y="2696"/>
                  </a:cubicBezTo>
                  <a:cubicBezTo>
                    <a:pt x="2173" y="2406"/>
                    <a:pt x="2173" y="2406"/>
                    <a:pt x="2173" y="2406"/>
                  </a:cubicBezTo>
                  <a:cubicBezTo>
                    <a:pt x="2193" y="2382"/>
                    <a:pt x="2217" y="2351"/>
                    <a:pt x="2243" y="2315"/>
                  </a:cubicBezTo>
                  <a:cubicBezTo>
                    <a:pt x="2344" y="2173"/>
                    <a:pt x="2420" y="2016"/>
                    <a:pt x="2473" y="1851"/>
                  </a:cubicBezTo>
                  <a:cubicBezTo>
                    <a:pt x="2568" y="1822"/>
                    <a:pt x="2638" y="1734"/>
                    <a:pt x="2638" y="1630"/>
                  </a:cubicBezTo>
                  <a:cubicBezTo>
                    <a:pt x="2638" y="1319"/>
                    <a:pt x="2638" y="1319"/>
                    <a:pt x="2638" y="1319"/>
                  </a:cubicBezTo>
                  <a:cubicBezTo>
                    <a:pt x="2638" y="1251"/>
                    <a:pt x="2608" y="1190"/>
                    <a:pt x="2561" y="1147"/>
                  </a:cubicBezTo>
                  <a:cubicBezTo>
                    <a:pt x="2561" y="699"/>
                    <a:pt x="2561" y="699"/>
                    <a:pt x="2561" y="699"/>
                  </a:cubicBezTo>
                  <a:cubicBezTo>
                    <a:pt x="2561" y="699"/>
                    <a:pt x="2653" y="0"/>
                    <a:pt x="1707" y="0"/>
                  </a:cubicBezTo>
                  <a:cubicBezTo>
                    <a:pt x="761" y="0"/>
                    <a:pt x="854" y="699"/>
                    <a:pt x="854" y="699"/>
                  </a:cubicBezTo>
                  <a:cubicBezTo>
                    <a:pt x="854" y="1147"/>
                    <a:pt x="854" y="1147"/>
                    <a:pt x="854" y="1147"/>
                  </a:cubicBezTo>
                  <a:cubicBezTo>
                    <a:pt x="806" y="1190"/>
                    <a:pt x="776" y="1251"/>
                    <a:pt x="776" y="1319"/>
                  </a:cubicBezTo>
                  <a:cubicBezTo>
                    <a:pt x="776" y="1630"/>
                    <a:pt x="776" y="1630"/>
                    <a:pt x="776" y="1630"/>
                  </a:cubicBezTo>
                  <a:cubicBezTo>
                    <a:pt x="776" y="1711"/>
                    <a:pt x="819" y="1783"/>
                    <a:pt x="883" y="1825"/>
                  </a:cubicBezTo>
                  <a:cubicBezTo>
                    <a:pt x="961" y="2163"/>
                    <a:pt x="1164" y="2406"/>
                    <a:pt x="1164" y="2406"/>
                  </a:cubicBezTo>
                  <a:cubicBezTo>
                    <a:pt x="1164" y="2689"/>
                    <a:pt x="1164" y="2689"/>
                    <a:pt x="1164" y="2689"/>
                  </a:cubicBezTo>
                  <a:cubicBezTo>
                    <a:pt x="1164" y="2793"/>
                    <a:pt x="1107" y="2888"/>
                    <a:pt x="1017" y="2937"/>
                  </a:cubicBezTo>
                  <a:cubicBezTo>
                    <a:pt x="324" y="3315"/>
                    <a:pt x="324" y="3315"/>
                    <a:pt x="324" y="3315"/>
                  </a:cubicBezTo>
                  <a:cubicBezTo>
                    <a:pt x="124" y="3424"/>
                    <a:pt x="0" y="3634"/>
                    <a:pt x="0" y="3861"/>
                  </a:cubicBezTo>
                  <a:cubicBezTo>
                    <a:pt x="0" y="4113"/>
                    <a:pt x="0" y="4113"/>
                    <a:pt x="0" y="4113"/>
                  </a:cubicBezTo>
                  <a:cubicBezTo>
                    <a:pt x="3414" y="4113"/>
                    <a:pt x="3414" y="4113"/>
                    <a:pt x="3414" y="4113"/>
                  </a:cubicBezTo>
                  <a:cubicBezTo>
                    <a:pt x="3414" y="3877"/>
                    <a:pt x="3414" y="3877"/>
                    <a:pt x="3414" y="3877"/>
                  </a:cubicBezTo>
                  <a:cubicBezTo>
                    <a:pt x="3414" y="3641"/>
                    <a:pt x="3281" y="3425"/>
                    <a:pt x="3070" y="33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sp>
        <p:nvSpPr>
          <p:cNvPr id="131" name="TextBox 130">
            <a:extLst>
              <a:ext uri="{FF2B5EF4-FFF2-40B4-BE49-F238E27FC236}">
                <a16:creationId xmlns:a16="http://schemas.microsoft.com/office/drawing/2014/main" xmlns="" id="{D074AE68-CD8F-4FE8-9FA9-464218651B1A}"/>
              </a:ext>
            </a:extLst>
          </p:cNvPr>
          <p:cNvSpPr txBox="1"/>
          <p:nvPr/>
        </p:nvSpPr>
        <p:spPr>
          <a:xfrm>
            <a:off x="2835653" y="1502899"/>
            <a:ext cx="537327" cy="461665"/>
          </a:xfrm>
          <a:prstGeom prst="rect">
            <a:avLst/>
          </a:prstGeom>
          <a:noFill/>
        </p:spPr>
        <p:txBody>
          <a:bodyPr wrap="none" rtlCol="0">
            <a:spAutoFit/>
          </a:bodyPr>
          <a:lstStyle/>
          <a:p>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01</a:t>
            </a:r>
          </a:p>
        </p:txBody>
      </p:sp>
      <p:sp>
        <p:nvSpPr>
          <p:cNvPr id="132" name="TextBox 131">
            <a:extLst>
              <a:ext uri="{FF2B5EF4-FFF2-40B4-BE49-F238E27FC236}">
                <a16:creationId xmlns:a16="http://schemas.microsoft.com/office/drawing/2014/main" xmlns="" id="{8BFB1AE5-EBD3-4376-A61E-1CEAF54A80DD}"/>
              </a:ext>
            </a:extLst>
          </p:cNvPr>
          <p:cNvSpPr txBox="1"/>
          <p:nvPr/>
        </p:nvSpPr>
        <p:spPr>
          <a:xfrm>
            <a:off x="2835653" y="5397293"/>
            <a:ext cx="537327" cy="461665"/>
          </a:xfrm>
          <a:prstGeom prst="rect">
            <a:avLst/>
          </a:prstGeom>
          <a:noFill/>
        </p:spPr>
        <p:txBody>
          <a:bodyPr wrap="none" rtlCol="0">
            <a:spAutoFit/>
          </a:bodyPr>
          <a:lstStyle/>
          <a:p>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05</a:t>
            </a:r>
          </a:p>
        </p:txBody>
      </p:sp>
      <p:sp>
        <p:nvSpPr>
          <p:cNvPr id="133" name="TextBox 132">
            <a:extLst>
              <a:ext uri="{FF2B5EF4-FFF2-40B4-BE49-F238E27FC236}">
                <a16:creationId xmlns:a16="http://schemas.microsoft.com/office/drawing/2014/main" xmlns="" id="{2A1F7BD8-C0F1-4F16-A57A-61DC0180AD07}"/>
              </a:ext>
            </a:extLst>
          </p:cNvPr>
          <p:cNvSpPr txBox="1"/>
          <p:nvPr/>
        </p:nvSpPr>
        <p:spPr>
          <a:xfrm>
            <a:off x="3913014" y="4549534"/>
            <a:ext cx="537327" cy="461665"/>
          </a:xfrm>
          <a:prstGeom prst="rect">
            <a:avLst/>
          </a:prstGeom>
          <a:noFill/>
        </p:spPr>
        <p:txBody>
          <a:bodyPr wrap="none" rtlCol="0">
            <a:spAutoFit/>
          </a:bodyPr>
          <a:lstStyle/>
          <a:p>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04</a:t>
            </a:r>
          </a:p>
        </p:txBody>
      </p:sp>
      <p:sp>
        <p:nvSpPr>
          <p:cNvPr id="134" name="TextBox 133">
            <a:extLst>
              <a:ext uri="{FF2B5EF4-FFF2-40B4-BE49-F238E27FC236}">
                <a16:creationId xmlns:a16="http://schemas.microsoft.com/office/drawing/2014/main" xmlns="" id="{3E52C675-3A1D-4F3C-A582-06338CF641D4}"/>
              </a:ext>
            </a:extLst>
          </p:cNvPr>
          <p:cNvSpPr txBox="1"/>
          <p:nvPr/>
        </p:nvSpPr>
        <p:spPr>
          <a:xfrm>
            <a:off x="4928560" y="3511400"/>
            <a:ext cx="537327" cy="461665"/>
          </a:xfrm>
          <a:prstGeom prst="rect">
            <a:avLst/>
          </a:prstGeom>
          <a:noFill/>
        </p:spPr>
        <p:txBody>
          <a:bodyPr wrap="none" rtlCol="0">
            <a:spAutoFit/>
          </a:bodyPr>
          <a:lstStyle/>
          <a:p>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03</a:t>
            </a:r>
          </a:p>
        </p:txBody>
      </p:sp>
      <p:sp>
        <p:nvSpPr>
          <p:cNvPr id="135" name="TextBox 134">
            <a:extLst>
              <a:ext uri="{FF2B5EF4-FFF2-40B4-BE49-F238E27FC236}">
                <a16:creationId xmlns:a16="http://schemas.microsoft.com/office/drawing/2014/main" xmlns="" id="{F8A25FB4-694E-4F1C-BEC6-90965B2564D8}"/>
              </a:ext>
            </a:extLst>
          </p:cNvPr>
          <p:cNvSpPr txBox="1"/>
          <p:nvPr/>
        </p:nvSpPr>
        <p:spPr>
          <a:xfrm>
            <a:off x="3913014" y="2447798"/>
            <a:ext cx="537327" cy="461665"/>
          </a:xfrm>
          <a:prstGeom prst="rect">
            <a:avLst/>
          </a:prstGeom>
          <a:noFill/>
        </p:spPr>
        <p:txBody>
          <a:bodyPr wrap="none" rtlCol="0">
            <a:spAutoFit/>
          </a:bodyPr>
          <a:lstStyle/>
          <a:p>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02</a:t>
            </a:r>
          </a:p>
        </p:txBody>
      </p:sp>
    </p:spTree>
    <p:extLst>
      <p:ext uri="{BB962C8B-B14F-4D97-AF65-F5344CB8AC3E}">
        <p14:creationId xmlns:p14="http://schemas.microsoft.com/office/powerpoint/2010/main" val="25233646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nformation interaction illustration vector free download"/>
          <p:cNvPicPr>
            <a:picLocks noChangeAspect="1" noChangeArrowheads="1"/>
          </p:cNvPicPr>
          <p:nvPr/>
        </p:nvPicPr>
        <p:blipFill rotWithShape="1">
          <a:blip r:embed="rId2">
            <a:extLst>
              <a:ext uri="{28A0092B-C50C-407E-A947-70E740481C1C}">
                <a14:useLocalDpi xmlns:a14="http://schemas.microsoft.com/office/drawing/2010/main" val="0"/>
              </a:ext>
            </a:extLst>
          </a:blip>
          <a:srcRect l="278" t="17782" r="-278" b="18775"/>
          <a:stretch/>
        </p:blipFill>
        <p:spPr bwMode="auto">
          <a:xfrm>
            <a:off x="7183276" y="2981738"/>
            <a:ext cx="4762500" cy="30214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xmlns=""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smtClean="0">
                <a:latin typeface="Cooper Black" panose="0208090404030B020404" pitchFamily="18" charset="0"/>
              </a:rPr>
              <a:t>Data Category Annotations</a:t>
            </a:r>
            <a:endParaRPr lang="en-US" sz="3600" b="1" dirty="0">
              <a:latin typeface="Cooper Black" panose="0208090404030B020404" pitchFamily="18" charset="0"/>
            </a:endParaRPr>
          </a:p>
        </p:txBody>
      </p:sp>
      <p:sp>
        <p:nvSpPr>
          <p:cNvPr id="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16" name="Picture 15">
            <a:extLst>
              <a:ext uri="{FF2B5EF4-FFF2-40B4-BE49-F238E27FC236}">
                <a16:creationId xmlns:a16="http://schemas.microsoft.com/office/drawing/2014/main" xmlns=""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6" name="Text Placeholder 2"/>
          <p:cNvSpPr txBox="1">
            <a:spLocks/>
          </p:cNvSpPr>
          <p:nvPr/>
        </p:nvSpPr>
        <p:spPr>
          <a:xfrm>
            <a:off x="324000" y="749785"/>
            <a:ext cx="11545200" cy="43910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800" dirty="0" smtClean="0">
                <a:solidFill>
                  <a:schemeClr val="tx2"/>
                </a:solidFill>
              </a:rPr>
              <a:t>Annotate the data category as follows:</a:t>
            </a:r>
          </a:p>
          <a:p>
            <a:endParaRPr lang="en-US" sz="1800" dirty="0" smtClean="0">
              <a:solidFill>
                <a:schemeClr val="tx2"/>
              </a:solidFill>
            </a:endParaRPr>
          </a:p>
          <a:p>
            <a:pPr marL="285750" indent="-285750">
              <a:buFont typeface="Wingdings" panose="05000000000000000000" pitchFamily="2" charset="2"/>
              <a:buChar char="q"/>
            </a:pPr>
            <a:r>
              <a:rPr lang="en-US" sz="1800" dirty="0" smtClean="0">
                <a:solidFill>
                  <a:schemeClr val="tx2"/>
                </a:solidFill>
              </a:rPr>
              <a:t>Plain transaction data as </a:t>
            </a:r>
            <a:r>
              <a:rPr lang="en-US" sz="1800" dirty="0" smtClean="0">
                <a:solidFill>
                  <a:schemeClr val="tx2"/>
                </a:solidFill>
                <a:latin typeface="Courier New" panose="02070309020205020404" pitchFamily="49" charset="0"/>
                <a:cs typeface="Courier New" panose="02070309020205020404" pitchFamily="49" charset="0"/>
              </a:rPr>
              <a:t>@Analytics.dataCategory: #FACT</a:t>
            </a:r>
            <a:r>
              <a:rPr lang="en-US" sz="1800" dirty="0" smtClean="0">
                <a:solidFill>
                  <a:schemeClr val="tx2"/>
                </a:solidFill>
              </a:rPr>
              <a:t>,</a:t>
            </a:r>
          </a:p>
          <a:p>
            <a:endParaRPr lang="en-US" sz="1800" dirty="0" smtClean="0">
              <a:solidFill>
                <a:schemeClr val="tx2"/>
              </a:solidFill>
            </a:endParaRPr>
          </a:p>
          <a:p>
            <a:pPr marL="285750" indent="-285750">
              <a:buFont typeface="Wingdings" panose="05000000000000000000" pitchFamily="2" charset="2"/>
              <a:buChar char="q"/>
            </a:pPr>
            <a:r>
              <a:rPr lang="en-US" sz="1800" dirty="0" smtClean="0">
                <a:solidFill>
                  <a:schemeClr val="tx2"/>
                </a:solidFill>
              </a:rPr>
              <a:t>Transaction data containing all relevant fields for data aggregation as </a:t>
            </a:r>
            <a:r>
              <a:rPr lang="en-US" sz="1800" dirty="0" smtClean="0">
                <a:solidFill>
                  <a:schemeClr val="tx2"/>
                </a:solidFill>
                <a:latin typeface="Courier New" panose="02070309020205020404" pitchFamily="49" charset="0"/>
                <a:cs typeface="Courier New" panose="02070309020205020404" pitchFamily="49" charset="0"/>
              </a:rPr>
              <a:t>@Analytics.dataCategory: #CUBE</a:t>
            </a:r>
            <a:r>
              <a:rPr lang="en-US" sz="1800" dirty="0" smtClean="0">
                <a:solidFill>
                  <a:schemeClr val="tx2"/>
                </a:solidFill>
              </a:rPr>
              <a:t>,</a:t>
            </a:r>
          </a:p>
          <a:p>
            <a:endParaRPr lang="en-US" sz="1800" dirty="0" smtClean="0">
              <a:solidFill>
                <a:schemeClr val="tx2"/>
              </a:solidFill>
            </a:endParaRPr>
          </a:p>
          <a:p>
            <a:pPr marL="285750" indent="-285750">
              <a:buFont typeface="Wingdings" panose="05000000000000000000" pitchFamily="2" charset="2"/>
              <a:buChar char="q"/>
            </a:pPr>
            <a:r>
              <a:rPr lang="en-US" sz="1800" dirty="0" smtClean="0">
                <a:solidFill>
                  <a:schemeClr val="tx2"/>
                </a:solidFill>
              </a:rPr>
              <a:t>Business documents, configuration and master data including keys and attributes as </a:t>
            </a:r>
            <a:r>
              <a:rPr lang="en-US" sz="1800" dirty="0" smtClean="0">
                <a:solidFill>
                  <a:schemeClr val="tx2"/>
                </a:solidFill>
                <a:latin typeface="Courier New" panose="02070309020205020404" pitchFamily="49" charset="0"/>
                <a:cs typeface="Courier New" panose="02070309020205020404" pitchFamily="49" charset="0"/>
              </a:rPr>
              <a:t>@Analytics.dataCategory: #DIMENSION</a:t>
            </a:r>
            <a:r>
              <a:rPr lang="en-US" sz="1800" dirty="0" smtClean="0">
                <a:solidFill>
                  <a:schemeClr val="tx2"/>
                </a:solidFill>
              </a:rPr>
              <a:t>,</a:t>
            </a:r>
          </a:p>
          <a:p>
            <a:endParaRPr lang="en-US" sz="1800" dirty="0" smtClean="0">
              <a:solidFill>
                <a:schemeClr val="tx2"/>
              </a:solidFill>
            </a:endParaRPr>
          </a:p>
          <a:p>
            <a:pPr marL="285750" indent="-285750">
              <a:buFont typeface="Wingdings" panose="05000000000000000000" pitchFamily="2" charset="2"/>
              <a:buChar char="q"/>
            </a:pPr>
            <a:r>
              <a:rPr lang="en-US" sz="1800" dirty="0" smtClean="0">
                <a:solidFill>
                  <a:schemeClr val="tx2"/>
                </a:solidFill>
              </a:rPr>
              <a:t>Language-dependent texts as </a:t>
            </a:r>
            <a:r>
              <a:rPr lang="en-US" sz="1800" dirty="0" smtClean="0">
                <a:solidFill>
                  <a:schemeClr val="tx2"/>
                </a:solidFill>
                <a:latin typeface="Courier New" panose="02070309020205020404" pitchFamily="49" charset="0"/>
                <a:cs typeface="Courier New" panose="02070309020205020404" pitchFamily="49" charset="0"/>
              </a:rPr>
              <a:t>@ObjectModel.dataCategory: #TEXT</a:t>
            </a:r>
            <a:r>
              <a:rPr lang="en-US" sz="1800" dirty="0" smtClean="0">
                <a:solidFill>
                  <a:schemeClr val="tx2"/>
                </a:solidFill>
              </a:rPr>
              <a:t>,</a:t>
            </a:r>
          </a:p>
          <a:p>
            <a:endParaRPr lang="en-US" sz="1800" dirty="0" smtClean="0">
              <a:solidFill>
                <a:schemeClr val="tx2"/>
              </a:solidFill>
            </a:endParaRPr>
          </a:p>
          <a:p>
            <a:pPr marL="285750" indent="-285750">
              <a:buFont typeface="Wingdings" panose="05000000000000000000" pitchFamily="2" charset="2"/>
              <a:buChar char="q"/>
            </a:pPr>
            <a:r>
              <a:rPr lang="en-US" sz="1800" dirty="0" smtClean="0">
                <a:solidFill>
                  <a:schemeClr val="tx2"/>
                </a:solidFill>
              </a:rPr>
              <a:t>Hierarchies as </a:t>
            </a:r>
            <a:r>
              <a:rPr lang="en-US" sz="1800" dirty="0" smtClean="0">
                <a:solidFill>
                  <a:schemeClr val="tx2"/>
                </a:solidFill>
                <a:latin typeface="Courier New" panose="02070309020205020404" pitchFamily="49" charset="0"/>
                <a:cs typeface="Courier New" panose="02070309020205020404" pitchFamily="49" charset="0"/>
              </a:rPr>
              <a:t>@ObjectModel.dataCategory: #HIERARCHY</a:t>
            </a:r>
            <a:r>
              <a:rPr lang="en-US" sz="1800" dirty="0" smtClean="0">
                <a:solidFill>
                  <a:schemeClr val="tx2"/>
                </a:solidFill>
                <a:cs typeface="Courier New" panose="02070309020205020404" pitchFamily="49" charset="0"/>
              </a:rPr>
              <a:t>.</a:t>
            </a:r>
          </a:p>
          <a:p>
            <a:endParaRPr lang="en-US" dirty="0"/>
          </a:p>
        </p:txBody>
      </p:sp>
    </p:spTree>
    <p:extLst>
      <p:ext uri="{BB962C8B-B14F-4D97-AF65-F5344CB8AC3E}">
        <p14:creationId xmlns:p14="http://schemas.microsoft.com/office/powerpoint/2010/main" val="175419988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6494</TotalTime>
  <Words>1313</Words>
  <Application>Microsoft Office PowerPoint</Application>
  <PresentationFormat>Widescreen</PresentationFormat>
  <Paragraphs>202</Paragraphs>
  <Slides>25</Slides>
  <Notes>6</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25</vt:i4>
      </vt:variant>
    </vt:vector>
  </HeadingPairs>
  <TitlesOfParts>
    <vt:vector size="41" baseType="lpstr">
      <vt:lpstr>Arial Unicode MS</vt:lpstr>
      <vt:lpstr>MS PGothic</vt:lpstr>
      <vt:lpstr>MS PGothic</vt:lpstr>
      <vt:lpstr>Arial</vt:lpstr>
      <vt:lpstr>Arial</vt:lpstr>
      <vt:lpstr>Benton Sans</vt:lpstr>
      <vt:lpstr>Calibri</vt:lpstr>
      <vt:lpstr>Calibri Light</vt:lpstr>
      <vt:lpstr>Candara</vt:lpstr>
      <vt:lpstr>Consolas</vt:lpstr>
      <vt:lpstr>Cooper Black</vt:lpstr>
      <vt:lpstr>Courier New</vt:lpstr>
      <vt:lpstr>Open Sans</vt:lpstr>
      <vt:lpstr>Optima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sc</cp:lastModifiedBy>
  <cp:revision>539</cp:revision>
  <dcterms:created xsi:type="dcterms:W3CDTF">2016-07-10T03:33:26Z</dcterms:created>
  <dcterms:modified xsi:type="dcterms:W3CDTF">2021-05-06T06:50:24Z</dcterms:modified>
</cp:coreProperties>
</file>

<file path=docProps/thumbnail.jpeg>
</file>